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68" r:id="rId2"/>
    <p:sldId id="265" r:id="rId3"/>
    <p:sldId id="264" r:id="rId4"/>
    <p:sldId id="269" r:id="rId5"/>
    <p:sldId id="258" r:id="rId6"/>
    <p:sldId id="259" r:id="rId7"/>
    <p:sldId id="257" r:id="rId8"/>
    <p:sldId id="260" r:id="rId9"/>
    <p:sldId id="261"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0313"/>
    <a:srgbClr val="B60E36"/>
    <a:srgbClr val="930B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264B-1E60-4CA1-B64D-C848757C41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A051C77-56A3-4A26-AF9C-06B34DA34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C63B12-B25E-41D0-A4C7-ECAB50B60FF9}"/>
              </a:ext>
            </a:extLst>
          </p:cNvPr>
          <p:cNvSpPr>
            <a:spLocks noGrp="1"/>
          </p:cNvSpPr>
          <p:nvPr>
            <p:ph type="dt" sz="half" idx="10"/>
          </p:nvPr>
        </p:nvSpPr>
        <p:spPr/>
        <p:txBody>
          <a:bodyPr/>
          <a:lstStyle/>
          <a:p>
            <a:fld id="{0F5305A6-E699-4C0A-A48C-BE1ED84D5290}" type="datetimeFigureOut">
              <a:rPr lang="en-GB" smtClean="0"/>
              <a:t>18/03/2020</a:t>
            </a:fld>
            <a:endParaRPr lang="en-GB"/>
          </a:p>
        </p:txBody>
      </p:sp>
      <p:sp>
        <p:nvSpPr>
          <p:cNvPr id="5" name="Footer Placeholder 4">
            <a:extLst>
              <a:ext uri="{FF2B5EF4-FFF2-40B4-BE49-F238E27FC236}">
                <a16:creationId xmlns:a16="http://schemas.microsoft.com/office/drawing/2014/main" id="{1A0201D2-ED92-4A74-900B-9F43B35972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71E9DF-0D9E-4DC6-A9A5-931BB31322A6}"/>
              </a:ext>
            </a:extLst>
          </p:cNvPr>
          <p:cNvSpPr>
            <a:spLocks noGrp="1"/>
          </p:cNvSpPr>
          <p:nvPr>
            <p:ph type="sldNum" sz="quarter" idx="12"/>
          </p:nvPr>
        </p:nvSpPr>
        <p:spPr/>
        <p:txBody>
          <a:bodyPr/>
          <a:lstStyle/>
          <a:p>
            <a:fld id="{2D9779C1-F687-4C6D-A5D5-E6D15360A114}" type="slidenum">
              <a:rPr lang="en-GB" smtClean="0"/>
              <a:t>‹#›</a:t>
            </a:fld>
            <a:endParaRPr lang="en-GB"/>
          </a:p>
        </p:txBody>
      </p:sp>
    </p:spTree>
    <p:extLst>
      <p:ext uri="{BB962C8B-B14F-4D97-AF65-F5344CB8AC3E}">
        <p14:creationId xmlns:p14="http://schemas.microsoft.com/office/powerpoint/2010/main" val="209571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AC0F-E2FE-4B56-88E3-91121BBD42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97CD20-C088-4379-BFCE-43EC29EAF6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8A3FBD-86AE-410B-9881-B3F2F2D3A5B3}"/>
              </a:ext>
            </a:extLst>
          </p:cNvPr>
          <p:cNvSpPr>
            <a:spLocks noGrp="1"/>
          </p:cNvSpPr>
          <p:nvPr>
            <p:ph type="dt" sz="half" idx="10"/>
          </p:nvPr>
        </p:nvSpPr>
        <p:spPr/>
        <p:txBody>
          <a:bodyPr/>
          <a:lstStyle/>
          <a:p>
            <a:fld id="{0F5305A6-E699-4C0A-A48C-BE1ED84D5290}" type="datetimeFigureOut">
              <a:rPr lang="en-GB" smtClean="0"/>
              <a:t>18/03/2020</a:t>
            </a:fld>
            <a:endParaRPr lang="en-GB"/>
          </a:p>
        </p:txBody>
      </p:sp>
      <p:sp>
        <p:nvSpPr>
          <p:cNvPr id="5" name="Footer Placeholder 4">
            <a:extLst>
              <a:ext uri="{FF2B5EF4-FFF2-40B4-BE49-F238E27FC236}">
                <a16:creationId xmlns:a16="http://schemas.microsoft.com/office/drawing/2014/main" id="{156EFEFE-2131-4237-8680-51742F492D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85E7C9-A0DB-4C82-99B1-BA800F8617A8}"/>
              </a:ext>
            </a:extLst>
          </p:cNvPr>
          <p:cNvSpPr>
            <a:spLocks noGrp="1"/>
          </p:cNvSpPr>
          <p:nvPr>
            <p:ph type="sldNum" sz="quarter" idx="12"/>
          </p:nvPr>
        </p:nvSpPr>
        <p:spPr/>
        <p:txBody>
          <a:bodyPr/>
          <a:lstStyle/>
          <a:p>
            <a:fld id="{2D9779C1-F687-4C6D-A5D5-E6D15360A114}" type="slidenum">
              <a:rPr lang="en-GB" smtClean="0"/>
              <a:t>‹#›</a:t>
            </a:fld>
            <a:endParaRPr lang="en-GB"/>
          </a:p>
        </p:txBody>
      </p:sp>
    </p:spTree>
    <p:extLst>
      <p:ext uri="{BB962C8B-B14F-4D97-AF65-F5344CB8AC3E}">
        <p14:creationId xmlns:p14="http://schemas.microsoft.com/office/powerpoint/2010/main" val="64031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ADA11D-D14D-4A94-9963-74F922F97D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E276D0-3A50-4C64-AE6A-860BCD3ED78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D71B61-48B0-4D45-9B4E-0D8FAE1EAAB3}"/>
              </a:ext>
            </a:extLst>
          </p:cNvPr>
          <p:cNvSpPr>
            <a:spLocks noGrp="1"/>
          </p:cNvSpPr>
          <p:nvPr>
            <p:ph type="dt" sz="half" idx="10"/>
          </p:nvPr>
        </p:nvSpPr>
        <p:spPr/>
        <p:txBody>
          <a:bodyPr/>
          <a:lstStyle/>
          <a:p>
            <a:fld id="{0F5305A6-E699-4C0A-A48C-BE1ED84D5290}" type="datetimeFigureOut">
              <a:rPr lang="en-GB" smtClean="0"/>
              <a:t>18/03/2020</a:t>
            </a:fld>
            <a:endParaRPr lang="en-GB"/>
          </a:p>
        </p:txBody>
      </p:sp>
      <p:sp>
        <p:nvSpPr>
          <p:cNvPr id="5" name="Footer Placeholder 4">
            <a:extLst>
              <a:ext uri="{FF2B5EF4-FFF2-40B4-BE49-F238E27FC236}">
                <a16:creationId xmlns:a16="http://schemas.microsoft.com/office/drawing/2014/main" id="{73B434C0-5606-4FFD-B7B8-0CEA751E61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78F6C0-1189-467C-B4D2-9B3A7A9C6D1C}"/>
              </a:ext>
            </a:extLst>
          </p:cNvPr>
          <p:cNvSpPr>
            <a:spLocks noGrp="1"/>
          </p:cNvSpPr>
          <p:nvPr>
            <p:ph type="sldNum" sz="quarter" idx="12"/>
          </p:nvPr>
        </p:nvSpPr>
        <p:spPr/>
        <p:txBody>
          <a:bodyPr/>
          <a:lstStyle/>
          <a:p>
            <a:fld id="{2D9779C1-F687-4C6D-A5D5-E6D15360A114}" type="slidenum">
              <a:rPr lang="en-GB" smtClean="0"/>
              <a:t>‹#›</a:t>
            </a:fld>
            <a:endParaRPr lang="en-GB"/>
          </a:p>
        </p:txBody>
      </p:sp>
    </p:spTree>
    <p:extLst>
      <p:ext uri="{BB962C8B-B14F-4D97-AF65-F5344CB8AC3E}">
        <p14:creationId xmlns:p14="http://schemas.microsoft.com/office/powerpoint/2010/main" val="280979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84E9E-B241-45A1-8D72-C103D60C18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A19191-BF4D-4E9C-8AC2-CE997C5991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C7596B-E20A-4CE2-BEBE-30FE36F1BB94}"/>
              </a:ext>
            </a:extLst>
          </p:cNvPr>
          <p:cNvSpPr>
            <a:spLocks noGrp="1"/>
          </p:cNvSpPr>
          <p:nvPr>
            <p:ph type="dt" sz="half" idx="10"/>
          </p:nvPr>
        </p:nvSpPr>
        <p:spPr/>
        <p:txBody>
          <a:bodyPr/>
          <a:lstStyle/>
          <a:p>
            <a:fld id="{0F5305A6-E699-4C0A-A48C-BE1ED84D5290}" type="datetimeFigureOut">
              <a:rPr lang="en-GB" smtClean="0"/>
              <a:t>18/03/2020</a:t>
            </a:fld>
            <a:endParaRPr lang="en-GB"/>
          </a:p>
        </p:txBody>
      </p:sp>
      <p:sp>
        <p:nvSpPr>
          <p:cNvPr id="5" name="Footer Placeholder 4">
            <a:extLst>
              <a:ext uri="{FF2B5EF4-FFF2-40B4-BE49-F238E27FC236}">
                <a16:creationId xmlns:a16="http://schemas.microsoft.com/office/drawing/2014/main" id="{58FF4EF6-D22F-4CF3-BFAF-75F58945D4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0CA064-A06E-4CEC-B1A1-2EFB88F56450}"/>
              </a:ext>
            </a:extLst>
          </p:cNvPr>
          <p:cNvSpPr>
            <a:spLocks noGrp="1"/>
          </p:cNvSpPr>
          <p:nvPr>
            <p:ph type="sldNum" sz="quarter" idx="12"/>
          </p:nvPr>
        </p:nvSpPr>
        <p:spPr/>
        <p:txBody>
          <a:bodyPr/>
          <a:lstStyle/>
          <a:p>
            <a:fld id="{2D9779C1-F687-4C6D-A5D5-E6D15360A114}" type="slidenum">
              <a:rPr lang="en-GB" smtClean="0"/>
              <a:t>‹#›</a:t>
            </a:fld>
            <a:endParaRPr lang="en-GB"/>
          </a:p>
        </p:txBody>
      </p:sp>
    </p:spTree>
    <p:extLst>
      <p:ext uri="{BB962C8B-B14F-4D97-AF65-F5344CB8AC3E}">
        <p14:creationId xmlns:p14="http://schemas.microsoft.com/office/powerpoint/2010/main" val="33116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7AE45-97A0-41D5-AE20-6C8658FFBE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86EB06-E540-460F-A45F-7B5334BDE2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3E9432-E357-4F66-99AF-C99A58B0A2FC}"/>
              </a:ext>
            </a:extLst>
          </p:cNvPr>
          <p:cNvSpPr>
            <a:spLocks noGrp="1"/>
          </p:cNvSpPr>
          <p:nvPr>
            <p:ph type="dt" sz="half" idx="10"/>
          </p:nvPr>
        </p:nvSpPr>
        <p:spPr/>
        <p:txBody>
          <a:bodyPr/>
          <a:lstStyle/>
          <a:p>
            <a:fld id="{0F5305A6-E699-4C0A-A48C-BE1ED84D5290}" type="datetimeFigureOut">
              <a:rPr lang="en-GB" smtClean="0"/>
              <a:t>18/03/2020</a:t>
            </a:fld>
            <a:endParaRPr lang="en-GB"/>
          </a:p>
        </p:txBody>
      </p:sp>
      <p:sp>
        <p:nvSpPr>
          <p:cNvPr id="5" name="Footer Placeholder 4">
            <a:extLst>
              <a:ext uri="{FF2B5EF4-FFF2-40B4-BE49-F238E27FC236}">
                <a16:creationId xmlns:a16="http://schemas.microsoft.com/office/drawing/2014/main" id="{79E95557-1500-43DF-BF5E-C9E7A020C4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9C5FAF-EC41-41C5-8FC6-312AC7B6C782}"/>
              </a:ext>
            </a:extLst>
          </p:cNvPr>
          <p:cNvSpPr>
            <a:spLocks noGrp="1"/>
          </p:cNvSpPr>
          <p:nvPr>
            <p:ph type="sldNum" sz="quarter" idx="12"/>
          </p:nvPr>
        </p:nvSpPr>
        <p:spPr/>
        <p:txBody>
          <a:bodyPr/>
          <a:lstStyle/>
          <a:p>
            <a:fld id="{2D9779C1-F687-4C6D-A5D5-E6D15360A114}" type="slidenum">
              <a:rPr lang="en-GB" smtClean="0"/>
              <a:t>‹#›</a:t>
            </a:fld>
            <a:endParaRPr lang="en-GB"/>
          </a:p>
        </p:txBody>
      </p:sp>
    </p:spTree>
    <p:extLst>
      <p:ext uri="{BB962C8B-B14F-4D97-AF65-F5344CB8AC3E}">
        <p14:creationId xmlns:p14="http://schemas.microsoft.com/office/powerpoint/2010/main" val="361052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8056C-F9E8-4EC3-AF68-B34169109F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2A7ECF-08FD-4070-9D67-E6837E820B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5C5469-6713-4BA5-8324-3C527EC40A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5EB828-AB78-44E7-8F3D-E49E69BF93FE}"/>
              </a:ext>
            </a:extLst>
          </p:cNvPr>
          <p:cNvSpPr>
            <a:spLocks noGrp="1"/>
          </p:cNvSpPr>
          <p:nvPr>
            <p:ph type="dt" sz="half" idx="10"/>
          </p:nvPr>
        </p:nvSpPr>
        <p:spPr/>
        <p:txBody>
          <a:bodyPr/>
          <a:lstStyle/>
          <a:p>
            <a:fld id="{0F5305A6-E699-4C0A-A48C-BE1ED84D5290}" type="datetimeFigureOut">
              <a:rPr lang="en-GB" smtClean="0"/>
              <a:t>18/03/2020</a:t>
            </a:fld>
            <a:endParaRPr lang="en-GB"/>
          </a:p>
        </p:txBody>
      </p:sp>
      <p:sp>
        <p:nvSpPr>
          <p:cNvPr id="6" name="Footer Placeholder 5">
            <a:extLst>
              <a:ext uri="{FF2B5EF4-FFF2-40B4-BE49-F238E27FC236}">
                <a16:creationId xmlns:a16="http://schemas.microsoft.com/office/drawing/2014/main" id="{F8B3859A-CA04-4AD5-8ADC-E6C693B5D5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C28484-4680-4256-9FBF-2F79805CC3EB}"/>
              </a:ext>
            </a:extLst>
          </p:cNvPr>
          <p:cNvSpPr>
            <a:spLocks noGrp="1"/>
          </p:cNvSpPr>
          <p:nvPr>
            <p:ph type="sldNum" sz="quarter" idx="12"/>
          </p:nvPr>
        </p:nvSpPr>
        <p:spPr/>
        <p:txBody>
          <a:bodyPr/>
          <a:lstStyle/>
          <a:p>
            <a:fld id="{2D9779C1-F687-4C6D-A5D5-E6D15360A114}" type="slidenum">
              <a:rPr lang="en-GB" smtClean="0"/>
              <a:t>‹#›</a:t>
            </a:fld>
            <a:endParaRPr lang="en-GB"/>
          </a:p>
        </p:txBody>
      </p:sp>
    </p:spTree>
    <p:extLst>
      <p:ext uri="{BB962C8B-B14F-4D97-AF65-F5344CB8AC3E}">
        <p14:creationId xmlns:p14="http://schemas.microsoft.com/office/powerpoint/2010/main" val="361438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9156-2214-4667-9250-085F20BE82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8A3C07-EF37-44EE-9B96-5C35C1D3E3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623421-C749-4A91-BCD0-CFA9310321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2B5A4B-23F5-4EF2-B97F-24E9A5BC98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536C2A-9D3F-4BF4-B4B4-C81218142D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67CA5B-6BD6-4E1E-A0C4-E6EB60EEC9A9}"/>
              </a:ext>
            </a:extLst>
          </p:cNvPr>
          <p:cNvSpPr>
            <a:spLocks noGrp="1"/>
          </p:cNvSpPr>
          <p:nvPr>
            <p:ph type="dt" sz="half" idx="10"/>
          </p:nvPr>
        </p:nvSpPr>
        <p:spPr/>
        <p:txBody>
          <a:bodyPr/>
          <a:lstStyle/>
          <a:p>
            <a:fld id="{0F5305A6-E699-4C0A-A48C-BE1ED84D5290}" type="datetimeFigureOut">
              <a:rPr lang="en-GB" smtClean="0"/>
              <a:t>18/03/2020</a:t>
            </a:fld>
            <a:endParaRPr lang="en-GB"/>
          </a:p>
        </p:txBody>
      </p:sp>
      <p:sp>
        <p:nvSpPr>
          <p:cNvPr id="8" name="Footer Placeholder 7">
            <a:extLst>
              <a:ext uri="{FF2B5EF4-FFF2-40B4-BE49-F238E27FC236}">
                <a16:creationId xmlns:a16="http://schemas.microsoft.com/office/drawing/2014/main" id="{858C09D0-C0FC-4C9C-8036-988D557CDB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91C3A8-5347-483A-96CC-AF380C5A704C}"/>
              </a:ext>
            </a:extLst>
          </p:cNvPr>
          <p:cNvSpPr>
            <a:spLocks noGrp="1"/>
          </p:cNvSpPr>
          <p:nvPr>
            <p:ph type="sldNum" sz="quarter" idx="12"/>
          </p:nvPr>
        </p:nvSpPr>
        <p:spPr/>
        <p:txBody>
          <a:bodyPr/>
          <a:lstStyle/>
          <a:p>
            <a:fld id="{2D9779C1-F687-4C6D-A5D5-E6D15360A114}" type="slidenum">
              <a:rPr lang="en-GB" smtClean="0"/>
              <a:t>‹#›</a:t>
            </a:fld>
            <a:endParaRPr lang="en-GB"/>
          </a:p>
        </p:txBody>
      </p:sp>
    </p:spTree>
    <p:extLst>
      <p:ext uri="{BB962C8B-B14F-4D97-AF65-F5344CB8AC3E}">
        <p14:creationId xmlns:p14="http://schemas.microsoft.com/office/powerpoint/2010/main" val="8888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6346-E296-4010-BC11-1BE44B1EBD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082E26-5678-46C1-8EF7-A797B48F8E49}"/>
              </a:ext>
            </a:extLst>
          </p:cNvPr>
          <p:cNvSpPr>
            <a:spLocks noGrp="1"/>
          </p:cNvSpPr>
          <p:nvPr>
            <p:ph type="dt" sz="half" idx="10"/>
          </p:nvPr>
        </p:nvSpPr>
        <p:spPr/>
        <p:txBody>
          <a:bodyPr/>
          <a:lstStyle/>
          <a:p>
            <a:fld id="{0F5305A6-E699-4C0A-A48C-BE1ED84D5290}" type="datetimeFigureOut">
              <a:rPr lang="en-GB" smtClean="0"/>
              <a:t>18/03/2020</a:t>
            </a:fld>
            <a:endParaRPr lang="en-GB"/>
          </a:p>
        </p:txBody>
      </p:sp>
      <p:sp>
        <p:nvSpPr>
          <p:cNvPr id="4" name="Footer Placeholder 3">
            <a:extLst>
              <a:ext uri="{FF2B5EF4-FFF2-40B4-BE49-F238E27FC236}">
                <a16:creationId xmlns:a16="http://schemas.microsoft.com/office/drawing/2014/main" id="{7CE0524B-303A-4728-9F64-8FFF8B85CD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3A076F-9DBD-4338-8D6B-AFC2263B1A64}"/>
              </a:ext>
            </a:extLst>
          </p:cNvPr>
          <p:cNvSpPr>
            <a:spLocks noGrp="1"/>
          </p:cNvSpPr>
          <p:nvPr>
            <p:ph type="sldNum" sz="quarter" idx="12"/>
          </p:nvPr>
        </p:nvSpPr>
        <p:spPr/>
        <p:txBody>
          <a:bodyPr/>
          <a:lstStyle/>
          <a:p>
            <a:fld id="{2D9779C1-F687-4C6D-A5D5-E6D15360A114}" type="slidenum">
              <a:rPr lang="en-GB" smtClean="0"/>
              <a:t>‹#›</a:t>
            </a:fld>
            <a:endParaRPr lang="en-GB"/>
          </a:p>
        </p:txBody>
      </p:sp>
    </p:spTree>
    <p:extLst>
      <p:ext uri="{BB962C8B-B14F-4D97-AF65-F5344CB8AC3E}">
        <p14:creationId xmlns:p14="http://schemas.microsoft.com/office/powerpoint/2010/main" val="336328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06915A-2B2D-4269-9DCD-40060ACD7354}"/>
              </a:ext>
            </a:extLst>
          </p:cNvPr>
          <p:cNvSpPr>
            <a:spLocks noGrp="1"/>
          </p:cNvSpPr>
          <p:nvPr>
            <p:ph type="dt" sz="half" idx="10"/>
          </p:nvPr>
        </p:nvSpPr>
        <p:spPr/>
        <p:txBody>
          <a:bodyPr/>
          <a:lstStyle/>
          <a:p>
            <a:fld id="{0F5305A6-E699-4C0A-A48C-BE1ED84D5290}" type="datetimeFigureOut">
              <a:rPr lang="en-GB" smtClean="0"/>
              <a:t>18/03/2020</a:t>
            </a:fld>
            <a:endParaRPr lang="en-GB"/>
          </a:p>
        </p:txBody>
      </p:sp>
      <p:sp>
        <p:nvSpPr>
          <p:cNvPr id="3" name="Footer Placeholder 2">
            <a:extLst>
              <a:ext uri="{FF2B5EF4-FFF2-40B4-BE49-F238E27FC236}">
                <a16:creationId xmlns:a16="http://schemas.microsoft.com/office/drawing/2014/main" id="{E71F28D5-53BA-4517-BFEF-57002DFDD7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05738D4-D628-4177-867D-538C1E07CF0E}"/>
              </a:ext>
            </a:extLst>
          </p:cNvPr>
          <p:cNvSpPr>
            <a:spLocks noGrp="1"/>
          </p:cNvSpPr>
          <p:nvPr>
            <p:ph type="sldNum" sz="quarter" idx="12"/>
          </p:nvPr>
        </p:nvSpPr>
        <p:spPr/>
        <p:txBody>
          <a:bodyPr/>
          <a:lstStyle/>
          <a:p>
            <a:fld id="{2D9779C1-F687-4C6D-A5D5-E6D15360A114}" type="slidenum">
              <a:rPr lang="en-GB" smtClean="0"/>
              <a:t>‹#›</a:t>
            </a:fld>
            <a:endParaRPr lang="en-GB"/>
          </a:p>
        </p:txBody>
      </p:sp>
    </p:spTree>
    <p:extLst>
      <p:ext uri="{BB962C8B-B14F-4D97-AF65-F5344CB8AC3E}">
        <p14:creationId xmlns:p14="http://schemas.microsoft.com/office/powerpoint/2010/main" val="86307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4A70-FBA6-4DAE-9581-33483050F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A0E192-6FA1-492E-BF3B-14439C990F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99A6F3-B85B-4B7D-8898-CED31D306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182360-3630-4263-9635-E30F37E33678}"/>
              </a:ext>
            </a:extLst>
          </p:cNvPr>
          <p:cNvSpPr>
            <a:spLocks noGrp="1"/>
          </p:cNvSpPr>
          <p:nvPr>
            <p:ph type="dt" sz="half" idx="10"/>
          </p:nvPr>
        </p:nvSpPr>
        <p:spPr/>
        <p:txBody>
          <a:bodyPr/>
          <a:lstStyle/>
          <a:p>
            <a:fld id="{0F5305A6-E699-4C0A-A48C-BE1ED84D5290}" type="datetimeFigureOut">
              <a:rPr lang="en-GB" smtClean="0"/>
              <a:t>18/03/2020</a:t>
            </a:fld>
            <a:endParaRPr lang="en-GB"/>
          </a:p>
        </p:txBody>
      </p:sp>
      <p:sp>
        <p:nvSpPr>
          <p:cNvPr id="6" name="Footer Placeholder 5">
            <a:extLst>
              <a:ext uri="{FF2B5EF4-FFF2-40B4-BE49-F238E27FC236}">
                <a16:creationId xmlns:a16="http://schemas.microsoft.com/office/drawing/2014/main" id="{E5761DB9-D108-4A5A-9D9D-347A360555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D1515A-DE4A-49C3-A629-8285A0526A4A}"/>
              </a:ext>
            </a:extLst>
          </p:cNvPr>
          <p:cNvSpPr>
            <a:spLocks noGrp="1"/>
          </p:cNvSpPr>
          <p:nvPr>
            <p:ph type="sldNum" sz="quarter" idx="12"/>
          </p:nvPr>
        </p:nvSpPr>
        <p:spPr/>
        <p:txBody>
          <a:bodyPr/>
          <a:lstStyle/>
          <a:p>
            <a:fld id="{2D9779C1-F687-4C6D-A5D5-E6D15360A114}" type="slidenum">
              <a:rPr lang="en-GB" smtClean="0"/>
              <a:t>‹#›</a:t>
            </a:fld>
            <a:endParaRPr lang="en-GB"/>
          </a:p>
        </p:txBody>
      </p:sp>
    </p:spTree>
    <p:extLst>
      <p:ext uri="{BB962C8B-B14F-4D97-AF65-F5344CB8AC3E}">
        <p14:creationId xmlns:p14="http://schemas.microsoft.com/office/powerpoint/2010/main" val="129139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553B-A199-4803-871C-709B7DABE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215FFF-96FC-49C1-941D-EB210D10FA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F7EC7-8893-4F9E-B6CA-2E6AEB7043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87F401-DE64-43FC-B04D-12B405EB52B0}"/>
              </a:ext>
            </a:extLst>
          </p:cNvPr>
          <p:cNvSpPr>
            <a:spLocks noGrp="1"/>
          </p:cNvSpPr>
          <p:nvPr>
            <p:ph type="dt" sz="half" idx="10"/>
          </p:nvPr>
        </p:nvSpPr>
        <p:spPr/>
        <p:txBody>
          <a:bodyPr/>
          <a:lstStyle/>
          <a:p>
            <a:fld id="{0F5305A6-E699-4C0A-A48C-BE1ED84D5290}" type="datetimeFigureOut">
              <a:rPr lang="en-GB" smtClean="0"/>
              <a:t>18/03/2020</a:t>
            </a:fld>
            <a:endParaRPr lang="en-GB"/>
          </a:p>
        </p:txBody>
      </p:sp>
      <p:sp>
        <p:nvSpPr>
          <p:cNvPr id="6" name="Footer Placeholder 5">
            <a:extLst>
              <a:ext uri="{FF2B5EF4-FFF2-40B4-BE49-F238E27FC236}">
                <a16:creationId xmlns:a16="http://schemas.microsoft.com/office/drawing/2014/main" id="{75FEC238-2ABD-4DFB-9B88-7A5C8332C6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B1C016-725D-4E61-8059-C351A9071E15}"/>
              </a:ext>
            </a:extLst>
          </p:cNvPr>
          <p:cNvSpPr>
            <a:spLocks noGrp="1"/>
          </p:cNvSpPr>
          <p:nvPr>
            <p:ph type="sldNum" sz="quarter" idx="12"/>
          </p:nvPr>
        </p:nvSpPr>
        <p:spPr/>
        <p:txBody>
          <a:bodyPr/>
          <a:lstStyle/>
          <a:p>
            <a:fld id="{2D9779C1-F687-4C6D-A5D5-E6D15360A114}" type="slidenum">
              <a:rPr lang="en-GB" smtClean="0"/>
              <a:t>‹#›</a:t>
            </a:fld>
            <a:endParaRPr lang="en-GB"/>
          </a:p>
        </p:txBody>
      </p:sp>
    </p:spTree>
    <p:extLst>
      <p:ext uri="{BB962C8B-B14F-4D97-AF65-F5344CB8AC3E}">
        <p14:creationId xmlns:p14="http://schemas.microsoft.com/office/powerpoint/2010/main" val="244782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B25B36-7560-4795-BE54-1938BD7E96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723EF7-EEC6-4DE6-A323-4CDBD30145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A9A617-10B4-480D-8E2C-6423126248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305A6-E699-4C0A-A48C-BE1ED84D5290}" type="datetimeFigureOut">
              <a:rPr lang="en-GB" smtClean="0"/>
              <a:t>18/03/2020</a:t>
            </a:fld>
            <a:endParaRPr lang="en-GB"/>
          </a:p>
        </p:txBody>
      </p:sp>
      <p:sp>
        <p:nvSpPr>
          <p:cNvPr id="5" name="Footer Placeholder 4">
            <a:extLst>
              <a:ext uri="{FF2B5EF4-FFF2-40B4-BE49-F238E27FC236}">
                <a16:creationId xmlns:a16="http://schemas.microsoft.com/office/drawing/2014/main" id="{2BC689C9-A3C0-40CB-9032-3D5B2C0BB0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BA1719-A0E5-44DB-9FBF-960A5D517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779C1-F687-4C6D-A5D5-E6D15360A114}" type="slidenum">
              <a:rPr lang="en-GB" smtClean="0"/>
              <a:t>‹#›</a:t>
            </a:fld>
            <a:endParaRPr lang="en-GB"/>
          </a:p>
        </p:txBody>
      </p:sp>
    </p:spTree>
    <p:extLst>
      <p:ext uri="{BB962C8B-B14F-4D97-AF65-F5344CB8AC3E}">
        <p14:creationId xmlns:p14="http://schemas.microsoft.com/office/powerpoint/2010/main" val="439874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voicenorthants.org/cyp/advice/violence/assault-advice-11-15-year-old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youandco.org.uk/crime-info/violent-crime-facts/gangs-and-street-violence" TargetMode="External"/><Relationship Id="rId2" Type="http://schemas.openxmlformats.org/officeDocument/2006/relationships/hyperlink" Target="https://www.victimsupport.org.uk/crime-info/types-crime/robbery"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www.asti.org.uk/"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www.youandco.org.uk/crime-info/violent-crime-facts/what-assault"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ocument 9"/>
          <p:cNvSpPr/>
          <p:nvPr/>
        </p:nvSpPr>
        <p:spPr>
          <a:xfrm>
            <a:off x="0" y="0"/>
            <a:ext cx="12192000" cy="5229200"/>
          </a:xfrm>
          <a:prstGeom prst="flowChartDocument">
            <a:avLst/>
          </a:prstGeom>
          <a:solidFill>
            <a:srgbClr val="D012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316523" y="1061974"/>
            <a:ext cx="993530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7200" b="1" dirty="0">
              <a:solidFill>
                <a:schemeClr val="bg1"/>
              </a:solidFill>
              <a:latin typeface="Avenir LT Std 55 Roman" panose="020B0703020203020204" pitchFamily="34" charset="0"/>
            </a:endParaRPr>
          </a:p>
        </p:txBody>
      </p:sp>
      <p:pic>
        <p:nvPicPr>
          <p:cNvPr id="1026" name="Picture 2" descr="C:\Users\User\Pictures\SAV Banner Logo-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
          <a:stretch/>
        </p:blipFill>
        <p:spPr bwMode="auto">
          <a:xfrm>
            <a:off x="4063379" y="5229200"/>
            <a:ext cx="8128621" cy="13925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FF4A8D-0894-4041-B018-24C6991F0746}"/>
              </a:ext>
            </a:extLst>
          </p:cNvPr>
          <p:cNvSpPr txBox="1"/>
          <p:nvPr/>
        </p:nvSpPr>
        <p:spPr>
          <a:xfrm>
            <a:off x="3291840" y="1289154"/>
            <a:ext cx="5937504" cy="1015663"/>
          </a:xfrm>
          <a:prstGeom prst="rect">
            <a:avLst/>
          </a:prstGeom>
          <a:noFill/>
        </p:spPr>
        <p:txBody>
          <a:bodyPr wrap="square" rtlCol="0">
            <a:spAutoFit/>
          </a:bodyPr>
          <a:lstStyle/>
          <a:p>
            <a:r>
              <a:rPr lang="en-GB" sz="6000" dirty="0">
                <a:solidFill>
                  <a:schemeClr val="bg1"/>
                </a:solidFill>
              </a:rPr>
              <a:t>What </a:t>
            </a:r>
            <a:r>
              <a:rPr lang="en-GB" sz="6000">
                <a:solidFill>
                  <a:schemeClr val="bg1"/>
                </a:solidFill>
              </a:rPr>
              <a:t>is violence?</a:t>
            </a:r>
            <a:endParaRPr lang="en-GB" sz="6000" dirty="0"/>
          </a:p>
        </p:txBody>
      </p:sp>
      <p:sp>
        <p:nvSpPr>
          <p:cNvPr id="3" name="TextBox 2">
            <a:extLst>
              <a:ext uri="{FF2B5EF4-FFF2-40B4-BE49-F238E27FC236}">
                <a16:creationId xmlns:a16="http://schemas.microsoft.com/office/drawing/2014/main" id="{67374EC6-31ED-42FC-B96E-801CB44A4450}"/>
              </a:ext>
            </a:extLst>
          </p:cNvPr>
          <p:cNvSpPr txBox="1"/>
          <p:nvPr/>
        </p:nvSpPr>
        <p:spPr>
          <a:xfrm>
            <a:off x="4181856" y="2544037"/>
            <a:ext cx="4157472" cy="461665"/>
          </a:xfrm>
          <a:prstGeom prst="rect">
            <a:avLst/>
          </a:prstGeom>
          <a:noFill/>
        </p:spPr>
        <p:txBody>
          <a:bodyPr wrap="square" rtlCol="0">
            <a:spAutoFit/>
          </a:bodyPr>
          <a:lstStyle/>
          <a:p>
            <a:r>
              <a:rPr lang="en-GB" sz="2400" dirty="0">
                <a:solidFill>
                  <a:schemeClr val="bg2"/>
                </a:solidFill>
              </a:rPr>
              <a:t>Pre-workshop tutorial material</a:t>
            </a:r>
          </a:p>
        </p:txBody>
      </p:sp>
    </p:spTree>
    <p:extLst>
      <p:ext uri="{BB962C8B-B14F-4D97-AF65-F5344CB8AC3E}">
        <p14:creationId xmlns:p14="http://schemas.microsoft.com/office/powerpoint/2010/main" val="59642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0D39A7-309D-42BD-B61A-9BF42A59B039}"/>
              </a:ext>
            </a:extLst>
          </p:cNvPr>
          <p:cNvSpPr txBox="1"/>
          <p:nvPr/>
        </p:nvSpPr>
        <p:spPr>
          <a:xfrm>
            <a:off x="1399735" y="2296868"/>
            <a:ext cx="9791114" cy="2031325"/>
          </a:xfrm>
          <a:prstGeom prst="rect">
            <a:avLst/>
          </a:prstGeom>
          <a:noFill/>
        </p:spPr>
        <p:txBody>
          <a:bodyPr wrap="square" rtlCol="0">
            <a:spAutoFit/>
          </a:bodyPr>
          <a:lstStyle/>
          <a:p>
            <a:r>
              <a:rPr lang="en-GB" sz="2400" dirty="0">
                <a:latin typeface="inherit"/>
              </a:rPr>
              <a:t>Websites to help you have been included throughout but If you witness any of these crimes being committed you can report it directly to the police by dialling 999, visiting your local police station or  anonymously via the website</a:t>
            </a:r>
          </a:p>
          <a:p>
            <a:endParaRPr lang="en-GB" dirty="0"/>
          </a:p>
          <a:p>
            <a:pPr algn="ctr"/>
            <a:r>
              <a:rPr lang="en-GB" dirty="0"/>
              <a:t>  </a:t>
            </a:r>
            <a:r>
              <a:rPr lang="en-GB" sz="3600" dirty="0"/>
              <a:t>https://www.fearless.org/en</a:t>
            </a:r>
          </a:p>
        </p:txBody>
      </p:sp>
      <p:sp>
        <p:nvSpPr>
          <p:cNvPr id="5" name="Rectangle 4">
            <a:extLst>
              <a:ext uri="{FF2B5EF4-FFF2-40B4-BE49-F238E27FC236}">
                <a16:creationId xmlns:a16="http://schemas.microsoft.com/office/drawing/2014/main" id="{BBCDAE59-9E4F-4126-A51B-B01F5C5F5C9E}"/>
              </a:ext>
            </a:extLst>
          </p:cNvPr>
          <p:cNvSpPr/>
          <p:nvPr/>
        </p:nvSpPr>
        <p:spPr>
          <a:xfrm>
            <a:off x="2484502" y="746474"/>
            <a:ext cx="7832593" cy="923330"/>
          </a:xfrm>
          <a:prstGeom prst="rect">
            <a:avLst/>
          </a:prstGeom>
          <a:noFill/>
        </p:spPr>
        <p:txBody>
          <a:bodyPr wrap="none" lIns="91440" tIns="45720" rIns="91440" bIns="45720">
            <a:spAutoFit/>
          </a:bodyPr>
          <a:lstStyle/>
          <a:p>
            <a:pPr algn="ctr"/>
            <a:r>
              <a:rPr lang="en-US" sz="5400" b="0" cap="none" spc="0" dirty="0">
                <a:ln w="0"/>
                <a:solidFill>
                  <a:srgbClr val="B60E36"/>
                </a:solidFill>
                <a:effectLst/>
              </a:rPr>
              <a:t>Don’t Stand by ….Report it!</a:t>
            </a:r>
          </a:p>
        </p:txBody>
      </p:sp>
      <p:pic>
        <p:nvPicPr>
          <p:cNvPr id="6" name="Picture 5">
            <a:extLst>
              <a:ext uri="{FF2B5EF4-FFF2-40B4-BE49-F238E27FC236}">
                <a16:creationId xmlns:a16="http://schemas.microsoft.com/office/drawing/2014/main" id="{9BCBA07F-2926-4182-A894-08D07FF70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954" y="4821350"/>
            <a:ext cx="3599688" cy="1801368"/>
          </a:xfrm>
          <a:prstGeom prst="rect">
            <a:avLst/>
          </a:prstGeom>
        </p:spPr>
      </p:pic>
    </p:spTree>
    <p:extLst>
      <p:ext uri="{BB962C8B-B14F-4D97-AF65-F5344CB8AC3E}">
        <p14:creationId xmlns:p14="http://schemas.microsoft.com/office/powerpoint/2010/main" val="157914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7681CA-0F20-4D5D-AB3A-FE0DFC17CFB4}"/>
              </a:ext>
            </a:extLst>
          </p:cNvPr>
          <p:cNvPicPr>
            <a:picLocks noChangeAspect="1"/>
          </p:cNvPicPr>
          <p:nvPr/>
        </p:nvPicPr>
        <p:blipFill>
          <a:blip r:embed="rId2"/>
          <a:stretch>
            <a:fillRect/>
          </a:stretch>
        </p:blipFill>
        <p:spPr>
          <a:xfrm>
            <a:off x="10001250" y="230188"/>
            <a:ext cx="2190750" cy="1095375"/>
          </a:xfrm>
          <a:prstGeom prst="rect">
            <a:avLst/>
          </a:prstGeom>
        </p:spPr>
      </p:pic>
      <p:sp>
        <p:nvSpPr>
          <p:cNvPr id="2" name="Title 1">
            <a:extLst>
              <a:ext uri="{FF2B5EF4-FFF2-40B4-BE49-F238E27FC236}">
                <a16:creationId xmlns:a16="http://schemas.microsoft.com/office/drawing/2014/main" id="{D04D101D-540D-4972-9D97-9E7DDD9F3676}"/>
              </a:ext>
            </a:extLst>
          </p:cNvPr>
          <p:cNvSpPr>
            <a:spLocks noGrp="1"/>
          </p:cNvSpPr>
          <p:nvPr>
            <p:ph type="title"/>
          </p:nvPr>
        </p:nvSpPr>
        <p:spPr>
          <a:xfrm>
            <a:off x="838200" y="500062"/>
            <a:ext cx="10515600" cy="1325563"/>
          </a:xfrm>
        </p:spPr>
        <p:txBody>
          <a:bodyPr>
            <a:normAutofit/>
          </a:bodyPr>
          <a:lstStyle/>
          <a:p>
            <a:pPr algn="ctr"/>
            <a:r>
              <a:rPr lang="en-GB" dirty="0"/>
              <a:t>Teacher information- </a:t>
            </a:r>
            <a:br>
              <a:rPr lang="en-GB" dirty="0"/>
            </a:br>
            <a:r>
              <a:rPr lang="en-GB" sz="2000" dirty="0"/>
              <a:t>This slide needs to be removed if using this as a presentation prior to the lesson</a:t>
            </a:r>
          </a:p>
        </p:txBody>
      </p:sp>
      <p:sp>
        <p:nvSpPr>
          <p:cNvPr id="3" name="Content Placeholder 2">
            <a:extLst>
              <a:ext uri="{FF2B5EF4-FFF2-40B4-BE49-F238E27FC236}">
                <a16:creationId xmlns:a16="http://schemas.microsoft.com/office/drawing/2014/main" id="{359AFF7C-F5BB-464E-A758-543E3FD63054}"/>
              </a:ext>
            </a:extLst>
          </p:cNvPr>
          <p:cNvSpPr>
            <a:spLocks noGrp="1"/>
          </p:cNvSpPr>
          <p:nvPr>
            <p:ph idx="1"/>
          </p:nvPr>
        </p:nvSpPr>
        <p:spPr/>
        <p:txBody>
          <a:bodyPr>
            <a:normAutofit fontScale="92500" lnSpcReduction="10000"/>
          </a:bodyPr>
          <a:lstStyle/>
          <a:p>
            <a:r>
              <a:rPr lang="en-GB" dirty="0"/>
              <a:t>This session is designed to be used in a tutorial and should last approximately 20 mins.</a:t>
            </a:r>
          </a:p>
          <a:p>
            <a:r>
              <a:rPr lang="en-GB" dirty="0"/>
              <a:t>It is hoped to generate discussion about acts of violence that would lead into our anti-violence workshop.</a:t>
            </a:r>
          </a:p>
          <a:p>
            <a:r>
              <a:rPr lang="en-GB" dirty="0"/>
              <a:t>Slides 3-7 are for information and give violent crime statistics and definitions of some of the various forms of violent crime relevant to our workshop.</a:t>
            </a:r>
          </a:p>
          <a:p>
            <a:r>
              <a:rPr lang="en-GB" dirty="0"/>
              <a:t>Slide 8 is an activity where pupils need to justify their reason for allocating a crime type. Most are self explanatory but slide d has been included specifically to generate discussion as to whether the victim has been pushed or just threatened- would this be common assault and when might it be affray?</a:t>
            </a:r>
          </a:p>
          <a:p>
            <a:endParaRPr lang="en-GB" dirty="0"/>
          </a:p>
        </p:txBody>
      </p:sp>
    </p:spTree>
    <p:extLst>
      <p:ext uri="{BB962C8B-B14F-4D97-AF65-F5344CB8AC3E}">
        <p14:creationId xmlns:p14="http://schemas.microsoft.com/office/powerpoint/2010/main" val="3060383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D9D1F7-7597-438F-B72A-B5E87731168E}"/>
              </a:ext>
            </a:extLst>
          </p:cNvPr>
          <p:cNvPicPr>
            <a:picLocks noChangeAspect="1"/>
          </p:cNvPicPr>
          <p:nvPr/>
        </p:nvPicPr>
        <p:blipFill>
          <a:blip r:embed="rId2"/>
          <a:stretch>
            <a:fillRect/>
          </a:stretch>
        </p:blipFill>
        <p:spPr>
          <a:xfrm>
            <a:off x="2447779" y="1382249"/>
            <a:ext cx="7601440" cy="5016950"/>
          </a:xfrm>
          <a:prstGeom prst="rect">
            <a:avLst/>
          </a:prstGeom>
        </p:spPr>
      </p:pic>
      <p:sp>
        <p:nvSpPr>
          <p:cNvPr id="3" name="Rectangle 2">
            <a:extLst>
              <a:ext uri="{FF2B5EF4-FFF2-40B4-BE49-F238E27FC236}">
                <a16:creationId xmlns:a16="http://schemas.microsoft.com/office/drawing/2014/main" id="{ED741468-5D1F-4A6B-91D3-FEBA12C22BB0}"/>
              </a:ext>
            </a:extLst>
          </p:cNvPr>
          <p:cNvSpPr/>
          <p:nvPr/>
        </p:nvSpPr>
        <p:spPr>
          <a:xfrm>
            <a:off x="3846841" y="6214533"/>
            <a:ext cx="4160691" cy="369332"/>
          </a:xfrm>
          <a:prstGeom prst="rect">
            <a:avLst/>
          </a:prstGeom>
        </p:spPr>
        <p:txBody>
          <a:bodyPr wrap="none">
            <a:spAutoFit/>
          </a:bodyPr>
          <a:lstStyle/>
          <a:p>
            <a:r>
              <a:rPr lang="en-GB" dirty="0"/>
              <a:t>http://www.bbc.co.uk/news/uk-41677046</a:t>
            </a:r>
          </a:p>
        </p:txBody>
      </p:sp>
      <p:sp>
        <p:nvSpPr>
          <p:cNvPr id="4" name="TextBox 3">
            <a:extLst>
              <a:ext uri="{FF2B5EF4-FFF2-40B4-BE49-F238E27FC236}">
                <a16:creationId xmlns:a16="http://schemas.microsoft.com/office/drawing/2014/main" id="{2CB795C3-C9BB-44A4-9271-00DD5ABB0F85}"/>
              </a:ext>
            </a:extLst>
          </p:cNvPr>
          <p:cNvSpPr txBox="1"/>
          <p:nvPr/>
        </p:nvSpPr>
        <p:spPr>
          <a:xfrm>
            <a:off x="1800664" y="295422"/>
            <a:ext cx="8693834" cy="646331"/>
          </a:xfrm>
          <a:prstGeom prst="rect">
            <a:avLst/>
          </a:prstGeom>
          <a:noFill/>
        </p:spPr>
        <p:txBody>
          <a:bodyPr wrap="square" rtlCol="0">
            <a:spAutoFit/>
          </a:bodyPr>
          <a:lstStyle/>
          <a:p>
            <a:r>
              <a:rPr lang="en-GB" dirty="0">
                <a:latin typeface="inherit"/>
              </a:rPr>
              <a:t>During recent years the number of violent crimes has steadily risen in England and Wales. Now more people than ever are being affected by violence.</a:t>
            </a:r>
          </a:p>
        </p:txBody>
      </p:sp>
      <p:pic>
        <p:nvPicPr>
          <p:cNvPr id="5" name="Picture 4">
            <a:extLst>
              <a:ext uri="{FF2B5EF4-FFF2-40B4-BE49-F238E27FC236}">
                <a16:creationId xmlns:a16="http://schemas.microsoft.com/office/drawing/2014/main" id="{3D698BB2-7B8B-46AE-ACC6-2082FF2D0D60}"/>
              </a:ext>
            </a:extLst>
          </p:cNvPr>
          <p:cNvPicPr>
            <a:picLocks noChangeAspect="1"/>
          </p:cNvPicPr>
          <p:nvPr/>
        </p:nvPicPr>
        <p:blipFill>
          <a:blip r:embed="rId3"/>
          <a:stretch>
            <a:fillRect/>
          </a:stretch>
        </p:blipFill>
        <p:spPr>
          <a:xfrm>
            <a:off x="9936284" y="5363674"/>
            <a:ext cx="2255716" cy="1127858"/>
          </a:xfrm>
          <a:prstGeom prst="rect">
            <a:avLst/>
          </a:prstGeom>
        </p:spPr>
      </p:pic>
    </p:spTree>
    <p:extLst>
      <p:ext uri="{BB962C8B-B14F-4D97-AF65-F5344CB8AC3E}">
        <p14:creationId xmlns:p14="http://schemas.microsoft.com/office/powerpoint/2010/main" val="128475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698BB2-7B8B-46AE-ACC6-2082FF2D0D60}"/>
              </a:ext>
            </a:extLst>
          </p:cNvPr>
          <p:cNvPicPr>
            <a:picLocks noChangeAspect="1"/>
          </p:cNvPicPr>
          <p:nvPr/>
        </p:nvPicPr>
        <p:blipFill>
          <a:blip r:embed="rId2"/>
          <a:stretch>
            <a:fillRect/>
          </a:stretch>
        </p:blipFill>
        <p:spPr>
          <a:xfrm>
            <a:off x="9936284" y="5363674"/>
            <a:ext cx="2255716" cy="1127858"/>
          </a:xfrm>
          <a:prstGeom prst="rect">
            <a:avLst/>
          </a:prstGeom>
        </p:spPr>
      </p:pic>
      <p:sp>
        <p:nvSpPr>
          <p:cNvPr id="19" name="Rectangle 18">
            <a:extLst>
              <a:ext uri="{FF2B5EF4-FFF2-40B4-BE49-F238E27FC236}">
                <a16:creationId xmlns:a16="http://schemas.microsoft.com/office/drawing/2014/main" id="{610EE16E-A668-44D1-9060-966651425590}"/>
              </a:ext>
            </a:extLst>
          </p:cNvPr>
          <p:cNvSpPr/>
          <p:nvPr/>
        </p:nvSpPr>
        <p:spPr>
          <a:xfrm>
            <a:off x="620889" y="2141190"/>
            <a:ext cx="3442080" cy="1754326"/>
          </a:xfrm>
          <a:prstGeom prst="rect">
            <a:avLst/>
          </a:prstGeom>
          <a:ln w="28575">
            <a:solidFill>
              <a:srgbClr val="AF0313"/>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GB" b="1" dirty="0">
                <a:latin typeface="inherit"/>
              </a:rPr>
              <a:t>Since 2017 :</a:t>
            </a:r>
          </a:p>
          <a:p>
            <a:endParaRPr lang="en-GB" b="1" dirty="0">
              <a:latin typeface="inherit"/>
            </a:endParaRPr>
          </a:p>
          <a:p>
            <a:r>
              <a:rPr lang="en-GB" dirty="0">
                <a:latin typeface="inherit"/>
              </a:rPr>
              <a:t>Whilst overall crime continues to fall, violent crime has risen by 19% and knife crime by </a:t>
            </a:r>
            <a:r>
              <a:rPr lang="en-GB">
                <a:latin typeface="inherit"/>
              </a:rPr>
              <a:t>17%.</a:t>
            </a:r>
            <a:endParaRPr lang="en-GB" dirty="0">
              <a:latin typeface="inherit"/>
            </a:endParaRPr>
          </a:p>
          <a:p>
            <a:endParaRPr lang="en-GB" dirty="0"/>
          </a:p>
        </p:txBody>
      </p:sp>
      <p:sp>
        <p:nvSpPr>
          <p:cNvPr id="20" name="TextBox 19">
            <a:extLst>
              <a:ext uri="{FF2B5EF4-FFF2-40B4-BE49-F238E27FC236}">
                <a16:creationId xmlns:a16="http://schemas.microsoft.com/office/drawing/2014/main" id="{C713C858-7B10-4328-BD4D-158ADE562306}"/>
              </a:ext>
            </a:extLst>
          </p:cNvPr>
          <p:cNvSpPr txBox="1"/>
          <p:nvPr/>
        </p:nvSpPr>
        <p:spPr>
          <a:xfrm>
            <a:off x="7256693" y="2140983"/>
            <a:ext cx="4391380" cy="2308324"/>
          </a:xfrm>
          <a:prstGeom prst="rect">
            <a:avLst/>
          </a:prstGeom>
          <a:noFill/>
          <a:ln w="28575">
            <a:solidFill>
              <a:srgbClr val="C00000"/>
            </a:solidFill>
          </a:ln>
        </p:spPr>
        <p:txBody>
          <a:bodyPr wrap="square" rtlCol="0">
            <a:spAutoFit/>
          </a:bodyPr>
          <a:lstStyle/>
          <a:p>
            <a:r>
              <a:rPr lang="en-GB" b="1" dirty="0">
                <a:latin typeface="inherit"/>
              </a:rPr>
              <a:t>Last year there were :</a:t>
            </a:r>
          </a:p>
          <a:p>
            <a:endParaRPr lang="en-GB" dirty="0">
              <a:latin typeface="inherit"/>
            </a:endParaRPr>
          </a:p>
          <a:p>
            <a:r>
              <a:rPr lang="en-GB" dirty="0">
                <a:latin typeface="inherit"/>
              </a:rPr>
              <a:t>1.4 million incidences of violence in England and Wales  with</a:t>
            </a:r>
          </a:p>
          <a:p>
            <a:endParaRPr lang="en-GB" dirty="0">
              <a:latin typeface="inherit"/>
            </a:endParaRPr>
          </a:p>
          <a:p>
            <a:r>
              <a:rPr lang="en-GB" dirty="0">
                <a:latin typeface="inherit"/>
              </a:rPr>
              <a:t> 60% of these incidents involved young people and assault the second leading cause of hospital admissions for males aged 15-24.  </a:t>
            </a:r>
          </a:p>
        </p:txBody>
      </p:sp>
      <p:sp>
        <p:nvSpPr>
          <p:cNvPr id="21" name="TextBox 20">
            <a:extLst>
              <a:ext uri="{FF2B5EF4-FFF2-40B4-BE49-F238E27FC236}">
                <a16:creationId xmlns:a16="http://schemas.microsoft.com/office/drawing/2014/main" id="{2584F948-B286-4455-B2D5-A369BC0B372B}"/>
              </a:ext>
            </a:extLst>
          </p:cNvPr>
          <p:cNvSpPr txBox="1"/>
          <p:nvPr/>
        </p:nvSpPr>
        <p:spPr>
          <a:xfrm>
            <a:off x="1539386" y="5483207"/>
            <a:ext cx="8163928" cy="707886"/>
          </a:xfrm>
          <a:prstGeom prst="rect">
            <a:avLst/>
          </a:prstGeom>
          <a:noFill/>
          <a:ln w="28575">
            <a:solidFill>
              <a:srgbClr val="AF0313"/>
            </a:solidFill>
          </a:ln>
        </p:spPr>
        <p:txBody>
          <a:bodyPr wrap="square" rtlCol="0">
            <a:spAutoFit/>
          </a:bodyPr>
          <a:lstStyle/>
          <a:p>
            <a:r>
              <a:rPr lang="en-GB" sz="2000" b="1" dirty="0">
                <a:latin typeface="inherit"/>
              </a:rPr>
              <a:t> </a:t>
            </a:r>
            <a:r>
              <a:rPr lang="en-GB" sz="2000" dirty="0">
                <a:latin typeface="inherit"/>
              </a:rPr>
              <a:t>This is the </a:t>
            </a:r>
            <a:r>
              <a:rPr lang="en-GB" sz="2000" b="1" dirty="0">
                <a:latin typeface="inherit"/>
              </a:rPr>
              <a:t>highest level</a:t>
            </a:r>
            <a:r>
              <a:rPr lang="en-GB" sz="2000" dirty="0">
                <a:latin typeface="inherit"/>
              </a:rPr>
              <a:t> for more than </a:t>
            </a:r>
            <a:r>
              <a:rPr lang="en-GB" sz="2000" b="1" dirty="0">
                <a:latin typeface="inherit"/>
              </a:rPr>
              <a:t>five years </a:t>
            </a:r>
            <a:r>
              <a:rPr lang="en-GB" sz="2000" dirty="0">
                <a:latin typeface="inherit"/>
              </a:rPr>
              <a:t>with young people </a:t>
            </a:r>
            <a:r>
              <a:rPr lang="en-GB" sz="2000" b="1" dirty="0">
                <a:latin typeface="inherit"/>
              </a:rPr>
              <a:t>below</a:t>
            </a:r>
            <a:r>
              <a:rPr lang="en-GB" sz="2000" dirty="0">
                <a:latin typeface="inherit"/>
              </a:rPr>
              <a:t> the age of </a:t>
            </a:r>
            <a:r>
              <a:rPr lang="en-GB" sz="2000" b="1" dirty="0">
                <a:latin typeface="inherit"/>
              </a:rPr>
              <a:t>26 years </a:t>
            </a:r>
            <a:r>
              <a:rPr lang="en-GB" sz="2000" dirty="0">
                <a:latin typeface="inherit"/>
              </a:rPr>
              <a:t>most likely to be a </a:t>
            </a:r>
            <a:r>
              <a:rPr lang="en-GB" sz="2000" b="1" dirty="0">
                <a:latin typeface="inherit"/>
              </a:rPr>
              <a:t>victim or perpetrator</a:t>
            </a:r>
            <a:r>
              <a:rPr lang="en-GB" sz="2000" dirty="0">
                <a:latin typeface="inherit"/>
              </a:rPr>
              <a:t>. </a:t>
            </a:r>
          </a:p>
        </p:txBody>
      </p:sp>
      <p:pic>
        <p:nvPicPr>
          <p:cNvPr id="22" name="Picture 21">
            <a:extLst>
              <a:ext uri="{FF2B5EF4-FFF2-40B4-BE49-F238E27FC236}">
                <a16:creationId xmlns:a16="http://schemas.microsoft.com/office/drawing/2014/main" id="{9E0DBAF2-188D-4840-87A9-428D45B306FB}"/>
              </a:ext>
            </a:extLst>
          </p:cNvPr>
          <p:cNvPicPr>
            <a:picLocks noChangeAspect="1"/>
          </p:cNvPicPr>
          <p:nvPr/>
        </p:nvPicPr>
        <p:blipFill>
          <a:blip r:embed="rId3"/>
          <a:stretch>
            <a:fillRect/>
          </a:stretch>
        </p:blipFill>
        <p:spPr>
          <a:xfrm>
            <a:off x="4935308" y="1537580"/>
            <a:ext cx="1580444" cy="3246528"/>
          </a:xfrm>
          <a:prstGeom prst="rect">
            <a:avLst/>
          </a:prstGeom>
        </p:spPr>
      </p:pic>
      <p:sp>
        <p:nvSpPr>
          <p:cNvPr id="23" name="TextBox 22">
            <a:extLst>
              <a:ext uri="{FF2B5EF4-FFF2-40B4-BE49-F238E27FC236}">
                <a16:creationId xmlns:a16="http://schemas.microsoft.com/office/drawing/2014/main" id="{C5976F81-B300-407A-B899-5F1A0C42224D}"/>
              </a:ext>
            </a:extLst>
          </p:cNvPr>
          <p:cNvSpPr txBox="1"/>
          <p:nvPr/>
        </p:nvSpPr>
        <p:spPr>
          <a:xfrm>
            <a:off x="4062969" y="315261"/>
            <a:ext cx="4030132" cy="523220"/>
          </a:xfrm>
          <a:prstGeom prst="rect">
            <a:avLst/>
          </a:prstGeom>
          <a:noFill/>
        </p:spPr>
        <p:txBody>
          <a:bodyPr wrap="square" rtlCol="0">
            <a:spAutoFit/>
          </a:bodyPr>
          <a:lstStyle/>
          <a:p>
            <a:r>
              <a:rPr lang="en-GB" sz="2800" dirty="0">
                <a:latin typeface="inherit"/>
              </a:rPr>
              <a:t>What does this look like?</a:t>
            </a:r>
          </a:p>
        </p:txBody>
      </p:sp>
      <p:sp>
        <p:nvSpPr>
          <p:cNvPr id="2" name="Rectangle 1">
            <a:extLst>
              <a:ext uri="{FF2B5EF4-FFF2-40B4-BE49-F238E27FC236}">
                <a16:creationId xmlns:a16="http://schemas.microsoft.com/office/drawing/2014/main" id="{4F6B6503-8B9B-4F87-9C12-67BAA33BFB6B}"/>
              </a:ext>
            </a:extLst>
          </p:cNvPr>
          <p:cNvSpPr/>
          <p:nvPr/>
        </p:nvSpPr>
        <p:spPr>
          <a:xfrm>
            <a:off x="8289701" y="6337643"/>
            <a:ext cx="2602379" cy="307777"/>
          </a:xfrm>
          <a:prstGeom prst="rect">
            <a:avLst/>
          </a:prstGeom>
        </p:spPr>
        <p:txBody>
          <a:bodyPr wrap="none">
            <a:spAutoFit/>
          </a:bodyPr>
          <a:lstStyle/>
          <a:p>
            <a:r>
              <a:rPr lang="en-GB" sz="1400" dirty="0">
                <a:latin typeface="Calibri" panose="020F0502020204030204" pitchFamily="34" charset="0"/>
                <a:ea typeface="Arial" panose="020B0604020202020204" pitchFamily="34" charset="0"/>
              </a:rPr>
              <a:t>Office of National Statistics, 2018</a:t>
            </a:r>
            <a:endParaRPr lang="en-GB" sz="1400" dirty="0"/>
          </a:p>
        </p:txBody>
      </p:sp>
    </p:spTree>
    <p:extLst>
      <p:ext uri="{BB962C8B-B14F-4D97-AF65-F5344CB8AC3E}">
        <p14:creationId xmlns:p14="http://schemas.microsoft.com/office/powerpoint/2010/main" val="139495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5031F2-5E6E-427E-8B7F-E57776755018}"/>
              </a:ext>
            </a:extLst>
          </p:cNvPr>
          <p:cNvSpPr/>
          <p:nvPr/>
        </p:nvSpPr>
        <p:spPr>
          <a:xfrm>
            <a:off x="3048000" y="2413338"/>
            <a:ext cx="6096000" cy="2031325"/>
          </a:xfrm>
          <a:prstGeom prst="rect">
            <a:avLst/>
          </a:prstGeom>
        </p:spPr>
        <p:txBody>
          <a:bodyPr>
            <a:spAutoFit/>
          </a:bodyPr>
          <a:lstStyle/>
          <a:p>
            <a:r>
              <a:rPr lang="en-GB" b="1" i="0" cap="all" dirty="0">
                <a:solidFill>
                  <a:srgbClr val="828282"/>
                </a:solidFill>
                <a:effectLst/>
                <a:latin typeface="inherit"/>
              </a:rPr>
              <a:t>VIOLENCE is defined as :</a:t>
            </a:r>
            <a:endParaRPr lang="en-GB" cap="all" dirty="0">
              <a:solidFill>
                <a:srgbClr val="828282"/>
              </a:solidFill>
              <a:latin typeface="inherit"/>
            </a:endParaRPr>
          </a:p>
          <a:p>
            <a:endParaRPr lang="en-GB" b="0" i="0" cap="all" dirty="0">
              <a:solidFill>
                <a:srgbClr val="828282"/>
              </a:solidFill>
              <a:effectLst/>
              <a:latin typeface="inherit"/>
            </a:endParaRPr>
          </a:p>
          <a:p>
            <a:r>
              <a:rPr lang="en-GB" b="0" i="0" dirty="0">
                <a:solidFill>
                  <a:srgbClr val="828282"/>
                </a:solidFill>
                <a:effectLst/>
                <a:latin typeface="inherit"/>
              </a:rPr>
              <a:t> </a:t>
            </a:r>
            <a:r>
              <a:rPr lang="en-GB" dirty="0">
                <a:solidFill>
                  <a:srgbClr val="828282"/>
                </a:solidFill>
                <a:latin typeface="inherit"/>
              </a:rPr>
              <a:t>A</a:t>
            </a:r>
            <a:r>
              <a:rPr lang="en-GB" b="0" i="0" dirty="0">
                <a:solidFill>
                  <a:srgbClr val="828282"/>
                </a:solidFill>
                <a:effectLst/>
                <a:latin typeface="inherit"/>
              </a:rPr>
              <a:t>ny situation where someone uses violence or threatens to use violence against a victim. Violence can be part of a number of different crimes including robbery, assault and gang crime. Recently, acid attacks have been used as a form of violence specifically throughout London. </a:t>
            </a:r>
          </a:p>
        </p:txBody>
      </p:sp>
      <p:sp>
        <p:nvSpPr>
          <p:cNvPr id="3" name="TextBox 2">
            <a:extLst>
              <a:ext uri="{FF2B5EF4-FFF2-40B4-BE49-F238E27FC236}">
                <a16:creationId xmlns:a16="http://schemas.microsoft.com/office/drawing/2014/main" id="{2887A248-121D-4DD9-B416-7A6151F3A93B}"/>
              </a:ext>
            </a:extLst>
          </p:cNvPr>
          <p:cNvSpPr txBox="1"/>
          <p:nvPr/>
        </p:nvSpPr>
        <p:spPr>
          <a:xfrm>
            <a:off x="2574388" y="1280160"/>
            <a:ext cx="7230794" cy="707886"/>
          </a:xfrm>
          <a:prstGeom prst="rect">
            <a:avLst/>
          </a:prstGeom>
          <a:noFill/>
        </p:spPr>
        <p:txBody>
          <a:bodyPr wrap="square" rtlCol="0">
            <a:spAutoFit/>
          </a:bodyPr>
          <a:lstStyle/>
          <a:p>
            <a:r>
              <a:rPr lang="en-GB" sz="4000" dirty="0">
                <a:latin typeface="inherit"/>
              </a:rPr>
              <a:t>So what constitutes violence?</a:t>
            </a:r>
          </a:p>
        </p:txBody>
      </p:sp>
      <p:sp>
        <p:nvSpPr>
          <p:cNvPr id="4" name="Rectangle 3">
            <a:extLst>
              <a:ext uri="{FF2B5EF4-FFF2-40B4-BE49-F238E27FC236}">
                <a16:creationId xmlns:a16="http://schemas.microsoft.com/office/drawing/2014/main" id="{06A472A8-3797-4090-8494-D5FEC1666546}"/>
              </a:ext>
            </a:extLst>
          </p:cNvPr>
          <p:cNvSpPr/>
          <p:nvPr/>
        </p:nvSpPr>
        <p:spPr>
          <a:xfrm>
            <a:off x="3048000" y="5342598"/>
            <a:ext cx="6096000" cy="646331"/>
          </a:xfrm>
          <a:prstGeom prst="rect">
            <a:avLst/>
          </a:prstGeom>
        </p:spPr>
        <p:txBody>
          <a:bodyPr>
            <a:spAutoFit/>
          </a:bodyPr>
          <a:lstStyle/>
          <a:p>
            <a:r>
              <a:rPr lang="en-GB" b="1" i="0" u="none" strike="noStrike" dirty="0">
                <a:solidFill>
                  <a:srgbClr val="3BB8E6"/>
                </a:solidFill>
                <a:effectLst/>
                <a:latin typeface="inherit"/>
                <a:hlinkClick r:id="rId2"/>
              </a:rPr>
              <a:t>http://voicenorthants.org/cyp/advice/violence/assault-advice-11-15-year-olds/</a:t>
            </a:r>
            <a:endParaRPr lang="en-GB" b="0" i="0" dirty="0">
              <a:solidFill>
                <a:srgbClr val="828282"/>
              </a:solidFill>
              <a:effectLst/>
              <a:latin typeface="Lato"/>
            </a:endParaRPr>
          </a:p>
        </p:txBody>
      </p:sp>
      <p:pic>
        <p:nvPicPr>
          <p:cNvPr id="5" name="Picture 4">
            <a:extLst>
              <a:ext uri="{FF2B5EF4-FFF2-40B4-BE49-F238E27FC236}">
                <a16:creationId xmlns:a16="http://schemas.microsoft.com/office/drawing/2014/main" id="{2EF76AF6-2126-475B-9D1E-BA1BF00A6385}"/>
              </a:ext>
            </a:extLst>
          </p:cNvPr>
          <p:cNvPicPr>
            <a:picLocks noChangeAspect="1"/>
          </p:cNvPicPr>
          <p:nvPr/>
        </p:nvPicPr>
        <p:blipFill>
          <a:blip r:embed="rId3"/>
          <a:stretch>
            <a:fillRect/>
          </a:stretch>
        </p:blipFill>
        <p:spPr>
          <a:xfrm>
            <a:off x="9638616" y="521634"/>
            <a:ext cx="2255716" cy="1127858"/>
          </a:xfrm>
          <a:prstGeom prst="rect">
            <a:avLst/>
          </a:prstGeom>
        </p:spPr>
      </p:pic>
    </p:spTree>
    <p:extLst>
      <p:ext uri="{BB962C8B-B14F-4D97-AF65-F5344CB8AC3E}">
        <p14:creationId xmlns:p14="http://schemas.microsoft.com/office/powerpoint/2010/main" val="3437672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F9BF79-EA7F-4D33-B31B-1C5CCF7011B1}"/>
              </a:ext>
            </a:extLst>
          </p:cNvPr>
          <p:cNvSpPr/>
          <p:nvPr/>
        </p:nvSpPr>
        <p:spPr>
          <a:xfrm>
            <a:off x="3048000" y="2274838"/>
            <a:ext cx="6096000" cy="646331"/>
          </a:xfrm>
          <a:prstGeom prst="rect">
            <a:avLst/>
          </a:prstGeom>
        </p:spPr>
        <p:txBody>
          <a:bodyPr>
            <a:spAutoFit/>
          </a:bodyPr>
          <a:lstStyle/>
          <a:p>
            <a:br>
              <a:rPr lang="en-GB" b="0" i="0" dirty="0">
                <a:solidFill>
                  <a:srgbClr val="828282"/>
                </a:solidFill>
                <a:effectLst/>
                <a:latin typeface="inherit"/>
              </a:rPr>
            </a:br>
            <a:r>
              <a:rPr lang="en-GB" b="0" i="0" dirty="0">
                <a:solidFill>
                  <a:srgbClr val="828282"/>
                </a:solidFill>
                <a:effectLst/>
                <a:latin typeface="inherit"/>
              </a:rPr>
              <a:t> </a:t>
            </a:r>
          </a:p>
        </p:txBody>
      </p:sp>
      <p:sp>
        <p:nvSpPr>
          <p:cNvPr id="3" name="Rectangle 2">
            <a:extLst>
              <a:ext uri="{FF2B5EF4-FFF2-40B4-BE49-F238E27FC236}">
                <a16:creationId xmlns:a16="http://schemas.microsoft.com/office/drawing/2014/main" id="{0351C323-CD11-4714-A537-60D78A4E78B9}"/>
              </a:ext>
            </a:extLst>
          </p:cNvPr>
          <p:cNvSpPr/>
          <p:nvPr/>
        </p:nvSpPr>
        <p:spPr>
          <a:xfrm>
            <a:off x="539930" y="1150875"/>
            <a:ext cx="10756427" cy="1477328"/>
          </a:xfrm>
          <a:prstGeom prst="rect">
            <a:avLst/>
          </a:prstGeom>
        </p:spPr>
        <p:txBody>
          <a:bodyPr wrap="square">
            <a:spAutoFit/>
          </a:bodyPr>
          <a:lstStyle/>
          <a:p>
            <a:r>
              <a:rPr lang="en-GB" b="1" i="0" cap="all" dirty="0">
                <a:solidFill>
                  <a:srgbClr val="828282"/>
                </a:solidFill>
                <a:effectLst/>
                <a:latin typeface="inherit"/>
              </a:rPr>
              <a:t>ROBBERY</a:t>
            </a:r>
            <a:endParaRPr lang="en-GB" b="0" i="0" dirty="0">
              <a:solidFill>
                <a:srgbClr val="828282"/>
              </a:solidFill>
              <a:effectLst/>
              <a:latin typeface="Lato"/>
            </a:endParaRPr>
          </a:p>
          <a:p>
            <a:r>
              <a:rPr lang="en-GB" b="0" i="0" dirty="0">
                <a:solidFill>
                  <a:srgbClr val="828282"/>
                </a:solidFill>
                <a:effectLst/>
                <a:latin typeface="inherit"/>
              </a:rPr>
              <a:t>Robbery is when you use or threaten to use force to steal and is considered more serious than theft. Sentencing for robbery is dependent on the type of robbery committed.  For example; committing a violent robbery using a weapon would mean that you would receive a much longer sentence. </a:t>
            </a:r>
          </a:p>
          <a:p>
            <a:r>
              <a:rPr lang="en-GB" b="0" i="0" dirty="0">
                <a:solidFill>
                  <a:srgbClr val="828282"/>
                </a:solidFill>
                <a:effectLst/>
                <a:latin typeface="inherit"/>
              </a:rPr>
              <a:t>For help go to   </a:t>
            </a:r>
            <a:r>
              <a:rPr lang="en-GB" b="1" i="0" u="none" strike="noStrike" dirty="0">
                <a:solidFill>
                  <a:srgbClr val="3BB8E6"/>
                </a:solidFill>
                <a:effectLst/>
                <a:latin typeface="inherit"/>
                <a:hlinkClick r:id="rId2"/>
              </a:rPr>
              <a:t>https://www.victimsupport.org.uk/crime-info/types-crime/robbery</a:t>
            </a:r>
            <a:endParaRPr lang="en-GB" dirty="0"/>
          </a:p>
        </p:txBody>
      </p:sp>
      <p:sp>
        <p:nvSpPr>
          <p:cNvPr id="4" name="Rectangle 3">
            <a:extLst>
              <a:ext uri="{FF2B5EF4-FFF2-40B4-BE49-F238E27FC236}">
                <a16:creationId xmlns:a16="http://schemas.microsoft.com/office/drawing/2014/main" id="{DB30D0F2-33EA-44A8-A50E-F693601DD3CF}"/>
              </a:ext>
            </a:extLst>
          </p:cNvPr>
          <p:cNvSpPr/>
          <p:nvPr/>
        </p:nvSpPr>
        <p:spPr>
          <a:xfrm>
            <a:off x="470928" y="4858917"/>
            <a:ext cx="10825429" cy="1477328"/>
          </a:xfrm>
          <a:prstGeom prst="rect">
            <a:avLst/>
          </a:prstGeom>
        </p:spPr>
        <p:txBody>
          <a:bodyPr wrap="square">
            <a:spAutoFit/>
          </a:bodyPr>
          <a:lstStyle/>
          <a:p>
            <a:r>
              <a:rPr lang="en-GB" b="1" i="0" cap="all" dirty="0" err="1">
                <a:solidFill>
                  <a:srgbClr val="828282"/>
                </a:solidFill>
                <a:effectLst/>
                <a:latin typeface="inherit"/>
              </a:rPr>
              <a:t>gANG</a:t>
            </a:r>
            <a:r>
              <a:rPr lang="en-GB" b="1" i="0" cap="all" dirty="0">
                <a:solidFill>
                  <a:srgbClr val="828282"/>
                </a:solidFill>
                <a:effectLst/>
                <a:latin typeface="inherit"/>
              </a:rPr>
              <a:t> CRIME</a:t>
            </a:r>
            <a:endParaRPr lang="en-GB" b="0" i="0" dirty="0">
              <a:solidFill>
                <a:srgbClr val="828282"/>
              </a:solidFill>
              <a:effectLst/>
              <a:latin typeface="Lato"/>
            </a:endParaRPr>
          </a:p>
          <a:p>
            <a:r>
              <a:rPr lang="en-GB" b="0" i="0" dirty="0">
                <a:solidFill>
                  <a:srgbClr val="828282"/>
                </a:solidFill>
                <a:effectLst/>
                <a:latin typeface="inherit"/>
              </a:rPr>
              <a:t>A gang can be a group of friends that all like doing the same things. The word takes on a new meaning when a group of friends gets involved in criminal activity.  Although it is not illegal to be a member of a gang, much of the activity that criminal street gangs get caught up in is for example – drug dealing, violence and abuse. </a:t>
            </a:r>
          </a:p>
          <a:p>
            <a:r>
              <a:rPr lang="en-GB" dirty="0">
                <a:solidFill>
                  <a:srgbClr val="828282"/>
                </a:solidFill>
                <a:latin typeface="inherit"/>
              </a:rPr>
              <a:t>F</a:t>
            </a:r>
            <a:r>
              <a:rPr lang="en-GB" b="0" i="0" dirty="0">
                <a:solidFill>
                  <a:srgbClr val="828282"/>
                </a:solidFill>
                <a:effectLst/>
                <a:latin typeface="inherit"/>
              </a:rPr>
              <a:t>or help go to</a:t>
            </a:r>
            <a:r>
              <a:rPr lang="en-GB" b="1" i="0" u="none" strike="noStrike" dirty="0">
                <a:solidFill>
                  <a:srgbClr val="3BB8E6"/>
                </a:solidFill>
                <a:effectLst/>
                <a:latin typeface="inherit"/>
                <a:hlinkClick r:id="rId3"/>
              </a:rPr>
              <a:t> http://www.youandco.org.uk/crime-info/violent-crime-facts/gangs-and-street-violence</a:t>
            </a:r>
            <a:endParaRPr lang="en-GB" b="0" i="0" dirty="0">
              <a:solidFill>
                <a:srgbClr val="828282"/>
              </a:solidFill>
              <a:effectLst/>
              <a:latin typeface="inherit"/>
            </a:endParaRPr>
          </a:p>
        </p:txBody>
      </p:sp>
      <p:sp>
        <p:nvSpPr>
          <p:cNvPr id="5" name="Rectangle 4">
            <a:extLst>
              <a:ext uri="{FF2B5EF4-FFF2-40B4-BE49-F238E27FC236}">
                <a16:creationId xmlns:a16="http://schemas.microsoft.com/office/drawing/2014/main" id="{B7DCB67A-2BDA-44A9-8809-36BB04F42556}"/>
              </a:ext>
            </a:extLst>
          </p:cNvPr>
          <p:cNvSpPr/>
          <p:nvPr/>
        </p:nvSpPr>
        <p:spPr>
          <a:xfrm>
            <a:off x="470928" y="2747438"/>
            <a:ext cx="11174437" cy="2031325"/>
          </a:xfrm>
          <a:prstGeom prst="rect">
            <a:avLst/>
          </a:prstGeom>
        </p:spPr>
        <p:txBody>
          <a:bodyPr wrap="square">
            <a:spAutoFit/>
          </a:bodyPr>
          <a:lstStyle/>
          <a:p>
            <a:r>
              <a:rPr lang="en-GB" b="1" i="0" cap="all" dirty="0">
                <a:solidFill>
                  <a:srgbClr val="828282"/>
                </a:solidFill>
                <a:effectLst/>
                <a:latin typeface="inherit"/>
              </a:rPr>
              <a:t>ACID ATTACK</a:t>
            </a:r>
          </a:p>
          <a:p>
            <a:r>
              <a:rPr lang="en-GB" b="1" i="0" cap="all" dirty="0">
                <a:solidFill>
                  <a:srgbClr val="828282"/>
                </a:solidFill>
                <a:effectLst/>
                <a:latin typeface="inherit"/>
              </a:rPr>
              <a:t> </a:t>
            </a:r>
            <a:r>
              <a:rPr lang="en-GB" b="0" i="0" dirty="0">
                <a:solidFill>
                  <a:srgbClr val="828282"/>
                </a:solidFill>
                <a:effectLst/>
                <a:latin typeface="inherit"/>
              </a:rPr>
              <a:t>Acid attacks are a violent assault on victims and leave devastating injury. Acid is thrown onto the victim with one purpose to injure, harm and maim. This type of attack is often used as a way of showing dominance, power and control. The intention of this type of attack is for someone to live with the injuries caused for the rest of their lives. </a:t>
            </a:r>
            <a:r>
              <a:rPr lang="en-GB" b="1" i="0" dirty="0">
                <a:solidFill>
                  <a:srgbClr val="828282"/>
                </a:solidFill>
                <a:effectLst/>
                <a:latin typeface="inherit"/>
              </a:rPr>
              <a:t>If you carry out an acid attack you could face life imprisonment.</a:t>
            </a:r>
          </a:p>
          <a:p>
            <a:r>
              <a:rPr lang="en-GB" b="0" i="0" dirty="0">
                <a:solidFill>
                  <a:srgbClr val="828282"/>
                </a:solidFill>
                <a:effectLst/>
                <a:latin typeface="inherit"/>
              </a:rPr>
              <a:t>For help go to </a:t>
            </a:r>
            <a:r>
              <a:rPr lang="en-GB" b="1" i="0" u="none" strike="noStrike" dirty="0">
                <a:solidFill>
                  <a:srgbClr val="3BB8E6"/>
                </a:solidFill>
                <a:effectLst/>
                <a:latin typeface="inherit"/>
                <a:hlinkClick r:id="rId4"/>
              </a:rPr>
              <a:t> http://www.asti.org.uk/</a:t>
            </a:r>
            <a:endParaRPr lang="en-GB" b="0" i="0" dirty="0">
              <a:solidFill>
                <a:srgbClr val="828282"/>
              </a:solidFill>
              <a:effectLst/>
              <a:latin typeface="Lato"/>
            </a:endParaRPr>
          </a:p>
          <a:p>
            <a:endParaRPr lang="en-GB" b="0" i="0" dirty="0">
              <a:solidFill>
                <a:srgbClr val="828282"/>
              </a:solidFill>
              <a:effectLst/>
              <a:latin typeface="inherit"/>
            </a:endParaRPr>
          </a:p>
        </p:txBody>
      </p:sp>
      <p:sp>
        <p:nvSpPr>
          <p:cNvPr id="6" name="TextBox 5">
            <a:extLst>
              <a:ext uri="{FF2B5EF4-FFF2-40B4-BE49-F238E27FC236}">
                <a16:creationId xmlns:a16="http://schemas.microsoft.com/office/drawing/2014/main" id="{C3E8A142-815B-49AC-8FEC-643B199EEC4D}"/>
              </a:ext>
            </a:extLst>
          </p:cNvPr>
          <p:cNvSpPr txBox="1"/>
          <p:nvPr/>
        </p:nvSpPr>
        <p:spPr>
          <a:xfrm>
            <a:off x="543283" y="206536"/>
            <a:ext cx="11105434" cy="830997"/>
          </a:xfrm>
          <a:prstGeom prst="rect">
            <a:avLst/>
          </a:prstGeom>
          <a:noFill/>
        </p:spPr>
        <p:txBody>
          <a:bodyPr wrap="square" rtlCol="0">
            <a:spAutoFit/>
          </a:bodyPr>
          <a:lstStyle/>
          <a:p>
            <a:pPr algn="ctr"/>
            <a:r>
              <a:rPr lang="en-GB" sz="2400" dirty="0"/>
              <a:t>Lets break that down a bit and consider what it  means and what happens to those committing the crime….</a:t>
            </a:r>
          </a:p>
        </p:txBody>
      </p:sp>
      <p:pic>
        <p:nvPicPr>
          <p:cNvPr id="8" name="Picture 7">
            <a:extLst>
              <a:ext uri="{FF2B5EF4-FFF2-40B4-BE49-F238E27FC236}">
                <a16:creationId xmlns:a16="http://schemas.microsoft.com/office/drawing/2014/main" id="{9B3482B5-2E7D-4417-B2E0-D9700431F1AE}"/>
              </a:ext>
            </a:extLst>
          </p:cNvPr>
          <p:cNvPicPr>
            <a:picLocks noChangeAspect="1"/>
          </p:cNvPicPr>
          <p:nvPr/>
        </p:nvPicPr>
        <p:blipFill>
          <a:blip r:embed="rId5"/>
          <a:stretch>
            <a:fillRect/>
          </a:stretch>
        </p:blipFill>
        <p:spPr>
          <a:xfrm>
            <a:off x="8627888" y="6522348"/>
            <a:ext cx="3414056" cy="323116"/>
          </a:xfrm>
          <a:prstGeom prst="rect">
            <a:avLst/>
          </a:prstGeom>
        </p:spPr>
      </p:pic>
    </p:spTree>
    <p:extLst>
      <p:ext uri="{BB962C8B-B14F-4D97-AF65-F5344CB8AC3E}">
        <p14:creationId xmlns:p14="http://schemas.microsoft.com/office/powerpoint/2010/main" val="2665343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2C20A6-0252-4F22-9B9B-1968F4E35EF1}"/>
              </a:ext>
            </a:extLst>
          </p:cNvPr>
          <p:cNvSpPr/>
          <p:nvPr/>
        </p:nvSpPr>
        <p:spPr>
          <a:xfrm>
            <a:off x="358726" y="86624"/>
            <a:ext cx="11769969" cy="1200329"/>
          </a:xfrm>
          <a:prstGeom prst="rect">
            <a:avLst/>
          </a:prstGeom>
        </p:spPr>
        <p:txBody>
          <a:bodyPr wrap="square">
            <a:spAutoFit/>
          </a:bodyPr>
          <a:lstStyle/>
          <a:p>
            <a:r>
              <a:rPr lang="en-GB" sz="2400" dirty="0">
                <a:latin typeface="inherit"/>
              </a:rPr>
              <a:t>Assault is a general term used to describe when someone physically attacks you, or threatens to attack you. But in practice it is sub divided into several categories according to the severity of the attack.</a:t>
            </a:r>
          </a:p>
        </p:txBody>
      </p:sp>
      <p:sp>
        <p:nvSpPr>
          <p:cNvPr id="6" name="Rectangle 5">
            <a:extLst>
              <a:ext uri="{FF2B5EF4-FFF2-40B4-BE49-F238E27FC236}">
                <a16:creationId xmlns:a16="http://schemas.microsoft.com/office/drawing/2014/main" id="{80528B9D-7826-446B-A7DB-751C277A4B31}"/>
              </a:ext>
            </a:extLst>
          </p:cNvPr>
          <p:cNvSpPr/>
          <p:nvPr/>
        </p:nvSpPr>
        <p:spPr>
          <a:xfrm>
            <a:off x="485335" y="1413378"/>
            <a:ext cx="11362944" cy="1323439"/>
          </a:xfrm>
          <a:prstGeom prst="rect">
            <a:avLst/>
          </a:prstGeom>
        </p:spPr>
        <p:txBody>
          <a:bodyPr wrap="square">
            <a:spAutoFit/>
          </a:bodyPr>
          <a:lstStyle/>
          <a:p>
            <a:r>
              <a:rPr lang="en-GB" sz="1600" b="1" dirty="0">
                <a:solidFill>
                  <a:schemeClr val="bg2">
                    <a:lumMod val="50000"/>
                  </a:schemeClr>
                </a:solidFill>
                <a:latin typeface="inherit"/>
              </a:rPr>
              <a:t>COMMON ASSAULT- 1 :1</a:t>
            </a:r>
            <a:endParaRPr lang="en-GB" sz="1600" dirty="0">
              <a:solidFill>
                <a:schemeClr val="bg2">
                  <a:lumMod val="50000"/>
                </a:schemeClr>
              </a:solidFill>
              <a:latin typeface="inherit"/>
            </a:endParaRPr>
          </a:p>
          <a:p>
            <a:r>
              <a:rPr lang="en-GB" sz="1600" dirty="0">
                <a:solidFill>
                  <a:schemeClr val="bg2">
                    <a:lumMod val="50000"/>
                  </a:schemeClr>
                </a:solidFill>
                <a:latin typeface="inherit"/>
              </a:rPr>
              <a:t>Common assault is when you are violent or cause someone to fear violence e.g. hitting them or threatening them.  You don’t actually have to physically assault someone to be charged with common assault.  Sentencing could mean </a:t>
            </a:r>
            <a:r>
              <a:rPr lang="en-GB" sz="1600" b="1" dirty="0">
                <a:solidFill>
                  <a:schemeClr val="bg2">
                    <a:lumMod val="50000"/>
                  </a:schemeClr>
                </a:solidFill>
                <a:latin typeface="inherit"/>
              </a:rPr>
              <a:t>six months in prison or a fine up to £5,000.</a:t>
            </a:r>
            <a:r>
              <a:rPr lang="en-GB" sz="1600" dirty="0">
                <a:solidFill>
                  <a:schemeClr val="bg2">
                    <a:lumMod val="50000"/>
                  </a:schemeClr>
                </a:solidFill>
                <a:latin typeface="inherit"/>
              </a:rPr>
              <a:t> </a:t>
            </a:r>
          </a:p>
          <a:p>
            <a:r>
              <a:rPr lang="en-GB" sz="1600" dirty="0">
                <a:solidFill>
                  <a:schemeClr val="bg2">
                    <a:lumMod val="50000"/>
                  </a:schemeClr>
                </a:solidFill>
                <a:latin typeface="inherit"/>
                <a:hlinkClick r:id="rId2"/>
              </a:rPr>
              <a:t>http://www.youandco.org.uk/crime-info/violent-crime-facts/what-assault</a:t>
            </a:r>
            <a:endParaRPr lang="en-GB" sz="1600" b="1" dirty="0">
              <a:solidFill>
                <a:schemeClr val="bg2">
                  <a:lumMod val="50000"/>
                </a:schemeClr>
              </a:solidFill>
              <a:latin typeface="inherit"/>
            </a:endParaRPr>
          </a:p>
        </p:txBody>
      </p:sp>
      <p:sp>
        <p:nvSpPr>
          <p:cNvPr id="7" name="Rectangle 6">
            <a:extLst>
              <a:ext uri="{FF2B5EF4-FFF2-40B4-BE49-F238E27FC236}">
                <a16:creationId xmlns:a16="http://schemas.microsoft.com/office/drawing/2014/main" id="{1577644E-7113-41C5-9FFF-5FA7034A213D}"/>
              </a:ext>
            </a:extLst>
          </p:cNvPr>
          <p:cNvSpPr/>
          <p:nvPr/>
        </p:nvSpPr>
        <p:spPr>
          <a:xfrm>
            <a:off x="485335" y="4217460"/>
            <a:ext cx="11643360" cy="1107996"/>
          </a:xfrm>
          <a:prstGeom prst="rect">
            <a:avLst/>
          </a:prstGeom>
        </p:spPr>
        <p:txBody>
          <a:bodyPr wrap="square">
            <a:spAutoFit/>
          </a:bodyPr>
          <a:lstStyle/>
          <a:p>
            <a:r>
              <a:rPr lang="en-GB" sz="1600" b="1" i="0" cap="all" dirty="0">
                <a:solidFill>
                  <a:srgbClr val="828282"/>
                </a:solidFill>
                <a:effectLst/>
                <a:latin typeface="inherit"/>
              </a:rPr>
              <a:t>ABH</a:t>
            </a:r>
            <a:r>
              <a:rPr lang="en-GB" sz="1600" b="0" i="0" dirty="0">
                <a:solidFill>
                  <a:srgbClr val="828282"/>
                </a:solidFill>
                <a:effectLst/>
                <a:latin typeface="inherit"/>
              </a:rPr>
              <a:t> (Actual Bodily Harm) </a:t>
            </a:r>
          </a:p>
          <a:p>
            <a:r>
              <a:rPr lang="en-GB" sz="1600" b="0" i="0" dirty="0">
                <a:solidFill>
                  <a:srgbClr val="828282"/>
                </a:solidFill>
                <a:effectLst/>
                <a:latin typeface="inherit"/>
              </a:rPr>
              <a:t>is assault when you cause someone actual bodily harm for example breaking someone’s nose or causing bruising. The maximum sentence for ABH is 5 years.</a:t>
            </a:r>
          </a:p>
          <a:p>
            <a:r>
              <a:rPr lang="en-GB" b="1" i="0" u="none" strike="noStrike" dirty="0">
                <a:solidFill>
                  <a:srgbClr val="3BB8E6"/>
                </a:solidFill>
                <a:effectLst/>
                <a:latin typeface="inherit"/>
                <a:hlinkClick r:id="rId2"/>
              </a:rPr>
              <a:t> http://www.youandco.org.uk/crime-info/violent-crime-facts/what-assault</a:t>
            </a:r>
            <a:endParaRPr lang="en-GB" b="0" i="0" dirty="0">
              <a:solidFill>
                <a:srgbClr val="828282"/>
              </a:solidFill>
              <a:effectLst/>
              <a:latin typeface="inherit"/>
            </a:endParaRPr>
          </a:p>
        </p:txBody>
      </p:sp>
      <p:sp>
        <p:nvSpPr>
          <p:cNvPr id="8" name="Rectangle 7">
            <a:extLst>
              <a:ext uri="{FF2B5EF4-FFF2-40B4-BE49-F238E27FC236}">
                <a16:creationId xmlns:a16="http://schemas.microsoft.com/office/drawing/2014/main" id="{B3081000-2C42-4D31-9BE0-BD511FAC070F}"/>
              </a:ext>
            </a:extLst>
          </p:cNvPr>
          <p:cNvSpPr/>
          <p:nvPr/>
        </p:nvSpPr>
        <p:spPr>
          <a:xfrm>
            <a:off x="504796" y="5595889"/>
            <a:ext cx="11604438" cy="615553"/>
          </a:xfrm>
          <a:prstGeom prst="rect">
            <a:avLst/>
          </a:prstGeom>
        </p:spPr>
        <p:txBody>
          <a:bodyPr wrap="square">
            <a:spAutoFit/>
          </a:bodyPr>
          <a:lstStyle/>
          <a:p>
            <a:r>
              <a:rPr lang="en-GB" sz="1600" b="1" i="0" dirty="0">
                <a:solidFill>
                  <a:srgbClr val="828282"/>
                </a:solidFill>
                <a:effectLst/>
                <a:latin typeface="inherit"/>
              </a:rPr>
              <a:t>GBH (Grievous Bodily Harm)/serious assault </a:t>
            </a:r>
            <a:r>
              <a:rPr lang="en-GB" sz="1600" b="0" i="0" dirty="0">
                <a:solidFill>
                  <a:srgbClr val="828282"/>
                </a:solidFill>
                <a:effectLst/>
                <a:latin typeface="inherit"/>
              </a:rPr>
              <a:t>- means you’ve caused someone serious injury, e.g. a broken bone or stab wound. It’s more serious than ABH and means you could receive </a:t>
            </a:r>
            <a:r>
              <a:rPr lang="en-GB" sz="1600" b="1" i="0" dirty="0">
                <a:solidFill>
                  <a:srgbClr val="828282"/>
                </a:solidFill>
                <a:effectLst/>
                <a:latin typeface="inherit"/>
              </a:rPr>
              <a:t>a life sentence if found guilty</a:t>
            </a:r>
            <a:r>
              <a:rPr lang="en-GB" b="1" i="0" dirty="0">
                <a:solidFill>
                  <a:srgbClr val="828282"/>
                </a:solidFill>
                <a:effectLst/>
                <a:latin typeface="Lato"/>
              </a:rPr>
              <a:t>.</a:t>
            </a:r>
            <a:endParaRPr lang="en-GB" b="1" dirty="0"/>
          </a:p>
        </p:txBody>
      </p:sp>
      <p:sp>
        <p:nvSpPr>
          <p:cNvPr id="9" name="Rectangle 8">
            <a:extLst>
              <a:ext uri="{FF2B5EF4-FFF2-40B4-BE49-F238E27FC236}">
                <a16:creationId xmlns:a16="http://schemas.microsoft.com/office/drawing/2014/main" id="{EE661A74-687C-4537-ADBC-EA7C0E378318}"/>
              </a:ext>
            </a:extLst>
          </p:cNvPr>
          <p:cNvSpPr/>
          <p:nvPr/>
        </p:nvSpPr>
        <p:spPr>
          <a:xfrm>
            <a:off x="504796" y="2967874"/>
            <a:ext cx="10911840" cy="1077218"/>
          </a:xfrm>
          <a:prstGeom prst="rect">
            <a:avLst/>
          </a:prstGeom>
        </p:spPr>
        <p:txBody>
          <a:bodyPr wrap="square">
            <a:spAutoFit/>
          </a:bodyPr>
          <a:lstStyle/>
          <a:p>
            <a:r>
              <a:rPr lang="en-GB" sz="1600" b="1" i="0" cap="all" dirty="0">
                <a:solidFill>
                  <a:srgbClr val="828282"/>
                </a:solidFill>
                <a:effectLst/>
                <a:latin typeface="+mj-lt"/>
              </a:rPr>
              <a:t>AFFRAY( often multiple people involved) </a:t>
            </a:r>
          </a:p>
          <a:p>
            <a:r>
              <a:rPr lang="en-GB" sz="1600" dirty="0">
                <a:solidFill>
                  <a:srgbClr val="828282"/>
                </a:solidFill>
                <a:latin typeface="+mj-lt"/>
              </a:rPr>
              <a:t>I</a:t>
            </a:r>
            <a:r>
              <a:rPr lang="en-GB" sz="1600" b="0" i="0" dirty="0">
                <a:solidFill>
                  <a:srgbClr val="828282"/>
                </a:solidFill>
                <a:effectLst/>
                <a:latin typeface="+mj-lt"/>
              </a:rPr>
              <a:t>s a public order offence and you could be found guilty if you have  used  or threaten to use  violence towards another and if your behaviour cause's people  present at the scene to fear for their  personal safety.</a:t>
            </a:r>
            <a:br>
              <a:rPr lang="en-GB" sz="1600" b="0" i="0" dirty="0">
                <a:solidFill>
                  <a:srgbClr val="828282"/>
                </a:solidFill>
                <a:effectLst/>
                <a:latin typeface="+mj-lt"/>
              </a:rPr>
            </a:br>
            <a:r>
              <a:rPr lang="en-GB" sz="1600" b="0" i="0" dirty="0">
                <a:solidFill>
                  <a:srgbClr val="828282"/>
                </a:solidFill>
                <a:effectLst/>
                <a:latin typeface="+mj-lt"/>
              </a:rPr>
              <a:t>The </a:t>
            </a:r>
            <a:r>
              <a:rPr lang="en-GB" sz="1600" b="1" i="0" dirty="0">
                <a:solidFill>
                  <a:srgbClr val="828282"/>
                </a:solidFill>
                <a:effectLst/>
                <a:latin typeface="+mj-lt"/>
              </a:rPr>
              <a:t>maximum penalty</a:t>
            </a:r>
            <a:r>
              <a:rPr lang="en-GB" sz="1600" b="0" i="0" dirty="0">
                <a:solidFill>
                  <a:srgbClr val="828282"/>
                </a:solidFill>
                <a:effectLst/>
                <a:latin typeface="+mj-lt"/>
              </a:rPr>
              <a:t>  is </a:t>
            </a:r>
            <a:r>
              <a:rPr lang="en-GB" sz="1600" b="1" i="0" dirty="0">
                <a:solidFill>
                  <a:srgbClr val="828282"/>
                </a:solidFill>
                <a:effectLst/>
                <a:latin typeface="+mj-lt"/>
              </a:rPr>
              <a:t>3 years' imprisonment</a:t>
            </a:r>
            <a:r>
              <a:rPr lang="en-GB" sz="1600" b="0" i="0" dirty="0">
                <a:solidFill>
                  <a:srgbClr val="828282"/>
                </a:solidFill>
                <a:effectLst/>
                <a:latin typeface="+mj-lt"/>
              </a:rPr>
              <a:t> and/or a fine.</a:t>
            </a:r>
          </a:p>
        </p:txBody>
      </p:sp>
      <p:sp>
        <p:nvSpPr>
          <p:cNvPr id="10" name="Rectangle 9">
            <a:extLst>
              <a:ext uri="{FF2B5EF4-FFF2-40B4-BE49-F238E27FC236}">
                <a16:creationId xmlns:a16="http://schemas.microsoft.com/office/drawing/2014/main" id="{6F09BF47-071B-4D49-BEE7-471E605E2D3F}"/>
              </a:ext>
            </a:extLst>
          </p:cNvPr>
          <p:cNvSpPr/>
          <p:nvPr/>
        </p:nvSpPr>
        <p:spPr>
          <a:xfrm>
            <a:off x="8410607" y="6529100"/>
            <a:ext cx="3437672" cy="276999"/>
          </a:xfrm>
          <a:prstGeom prst="rect">
            <a:avLst/>
          </a:prstGeom>
        </p:spPr>
        <p:txBody>
          <a:bodyPr wrap="none">
            <a:spAutoFit/>
          </a:bodyPr>
          <a:lstStyle/>
          <a:p>
            <a:r>
              <a:rPr lang="en-GB" sz="1200" dirty="0"/>
              <a:t>Definitions taken from: https://www.fearless.org/en</a:t>
            </a:r>
          </a:p>
        </p:txBody>
      </p:sp>
    </p:spTree>
    <p:extLst>
      <p:ext uri="{BB962C8B-B14F-4D97-AF65-F5344CB8AC3E}">
        <p14:creationId xmlns:p14="http://schemas.microsoft.com/office/powerpoint/2010/main" val="1435240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DBE04-86C8-4037-B53D-241754612415}"/>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1594532" y="5032266"/>
            <a:ext cx="2761727" cy="1664352"/>
          </a:xfrm>
          <a:prstGeom prst="rect">
            <a:avLst/>
          </a:prstGeom>
          <a:noFill/>
        </p:spPr>
      </p:pic>
      <p:pic>
        <p:nvPicPr>
          <p:cNvPr id="13" name="Picture 12">
            <a:extLst>
              <a:ext uri="{FF2B5EF4-FFF2-40B4-BE49-F238E27FC236}">
                <a16:creationId xmlns:a16="http://schemas.microsoft.com/office/drawing/2014/main" id="{4CB8562A-C4D8-4B53-9936-206FC80C3E5A}"/>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1630554" y="3440621"/>
            <a:ext cx="2761727" cy="1664352"/>
          </a:xfrm>
          <a:prstGeom prst="rect">
            <a:avLst/>
          </a:prstGeom>
          <a:noFill/>
        </p:spPr>
      </p:pic>
      <p:pic>
        <p:nvPicPr>
          <p:cNvPr id="2" name="Picture 1">
            <a:extLst>
              <a:ext uri="{FF2B5EF4-FFF2-40B4-BE49-F238E27FC236}">
                <a16:creationId xmlns:a16="http://schemas.microsoft.com/office/drawing/2014/main" id="{0999D1C8-2C94-42DA-9D67-BC69E0EE6625}"/>
              </a:ext>
            </a:extLst>
          </p:cNvPr>
          <p:cNvPicPr>
            <a:picLocks noChangeAspect="1"/>
          </p:cNvPicPr>
          <p:nvPr/>
        </p:nvPicPr>
        <p:blipFill rotWithShape="1">
          <a:blip r:embed="rId5"/>
          <a:srcRect l="41529" t="12226" r="41061" b="4533"/>
          <a:stretch/>
        </p:blipFill>
        <p:spPr>
          <a:xfrm>
            <a:off x="4428303" y="729450"/>
            <a:ext cx="1194816" cy="5708616"/>
          </a:xfrm>
          <a:prstGeom prst="rect">
            <a:avLst/>
          </a:prstGeom>
        </p:spPr>
      </p:pic>
      <p:pic>
        <p:nvPicPr>
          <p:cNvPr id="4" name="Picture 3">
            <a:extLst>
              <a:ext uri="{FF2B5EF4-FFF2-40B4-BE49-F238E27FC236}">
                <a16:creationId xmlns:a16="http://schemas.microsoft.com/office/drawing/2014/main" id="{F2D4017F-EAF4-43BB-A685-CB66E6B3D1AD}"/>
              </a:ext>
            </a:extLst>
          </p:cNvPr>
          <p:cNvPicPr>
            <a:picLocks noChangeAspect="1"/>
          </p:cNvPicPr>
          <p:nvPr/>
        </p:nvPicPr>
        <p:blipFill>
          <a:blip r:embed="rId6">
            <a:duotone>
              <a:schemeClr val="accent2">
                <a:shade val="45000"/>
                <a:satMod val="135000"/>
              </a:schemeClr>
              <a:prstClr val="white"/>
            </a:duotone>
          </a:blip>
          <a:stretch>
            <a:fillRect/>
          </a:stretch>
        </p:blipFill>
        <p:spPr>
          <a:xfrm>
            <a:off x="1666576" y="1746360"/>
            <a:ext cx="2761727" cy="1664352"/>
          </a:xfrm>
          <a:prstGeom prst="rect">
            <a:avLst/>
          </a:prstGeom>
        </p:spPr>
      </p:pic>
      <p:pic>
        <p:nvPicPr>
          <p:cNvPr id="6" name="Picture 5">
            <a:extLst>
              <a:ext uri="{FF2B5EF4-FFF2-40B4-BE49-F238E27FC236}">
                <a16:creationId xmlns:a16="http://schemas.microsoft.com/office/drawing/2014/main" id="{4E1190A7-966D-4824-B24C-4F036929CAA4}"/>
              </a:ext>
            </a:extLst>
          </p:cNvPr>
          <p:cNvPicPr>
            <a:picLocks noChangeAspect="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630555" y="82008"/>
            <a:ext cx="2761727" cy="1664352"/>
          </a:xfrm>
          <a:prstGeom prst="rect">
            <a:avLst/>
          </a:prstGeom>
        </p:spPr>
      </p:pic>
      <p:sp>
        <p:nvSpPr>
          <p:cNvPr id="7" name="TextBox 6">
            <a:extLst>
              <a:ext uri="{FF2B5EF4-FFF2-40B4-BE49-F238E27FC236}">
                <a16:creationId xmlns:a16="http://schemas.microsoft.com/office/drawing/2014/main" id="{FA2BDB30-E43B-4D17-8F7F-0619ACBB7B91}"/>
              </a:ext>
            </a:extLst>
          </p:cNvPr>
          <p:cNvSpPr txBox="1"/>
          <p:nvPr/>
        </p:nvSpPr>
        <p:spPr>
          <a:xfrm>
            <a:off x="1923402" y="3975460"/>
            <a:ext cx="1548384" cy="646331"/>
          </a:xfrm>
          <a:prstGeom prst="rect">
            <a:avLst/>
          </a:prstGeom>
          <a:noFill/>
        </p:spPr>
        <p:txBody>
          <a:bodyPr wrap="square" rtlCol="0">
            <a:spAutoFit/>
          </a:bodyPr>
          <a:lstStyle/>
          <a:p>
            <a:r>
              <a:rPr lang="en-GB" sz="1200" b="1" dirty="0"/>
              <a:t>Affray</a:t>
            </a:r>
          </a:p>
          <a:p>
            <a:r>
              <a:rPr lang="en-GB" sz="1200" dirty="0"/>
              <a:t>Threatening to use violence </a:t>
            </a:r>
          </a:p>
        </p:txBody>
      </p:sp>
      <p:sp>
        <p:nvSpPr>
          <p:cNvPr id="8" name="TextBox 7">
            <a:extLst>
              <a:ext uri="{FF2B5EF4-FFF2-40B4-BE49-F238E27FC236}">
                <a16:creationId xmlns:a16="http://schemas.microsoft.com/office/drawing/2014/main" id="{71C3AA89-3C9E-4004-A068-7DA64B5B5A67}"/>
              </a:ext>
            </a:extLst>
          </p:cNvPr>
          <p:cNvSpPr txBox="1"/>
          <p:nvPr/>
        </p:nvSpPr>
        <p:spPr>
          <a:xfrm>
            <a:off x="1923402" y="5451465"/>
            <a:ext cx="1938528" cy="830997"/>
          </a:xfrm>
          <a:prstGeom prst="rect">
            <a:avLst/>
          </a:prstGeom>
          <a:noFill/>
        </p:spPr>
        <p:txBody>
          <a:bodyPr wrap="square" rtlCol="0">
            <a:spAutoFit/>
          </a:bodyPr>
          <a:lstStyle/>
          <a:p>
            <a:r>
              <a:rPr lang="en-GB" sz="1200" b="1" dirty="0"/>
              <a:t>Common assault</a:t>
            </a:r>
          </a:p>
          <a:p>
            <a:r>
              <a:rPr lang="en-GB" sz="1200" dirty="0"/>
              <a:t>Spitting</a:t>
            </a:r>
          </a:p>
          <a:p>
            <a:r>
              <a:rPr lang="en-GB" sz="1200" dirty="0"/>
              <a:t>Slapping</a:t>
            </a:r>
          </a:p>
          <a:p>
            <a:r>
              <a:rPr lang="en-GB" sz="1200" dirty="0"/>
              <a:t>shoving</a:t>
            </a:r>
          </a:p>
        </p:txBody>
      </p:sp>
      <p:sp>
        <p:nvSpPr>
          <p:cNvPr id="9" name="TextBox 8">
            <a:extLst>
              <a:ext uri="{FF2B5EF4-FFF2-40B4-BE49-F238E27FC236}">
                <a16:creationId xmlns:a16="http://schemas.microsoft.com/office/drawing/2014/main" id="{EE5CDF58-DF36-4E62-88F2-9ED2CCE5C725}"/>
              </a:ext>
            </a:extLst>
          </p:cNvPr>
          <p:cNvSpPr txBox="1"/>
          <p:nvPr/>
        </p:nvSpPr>
        <p:spPr>
          <a:xfrm>
            <a:off x="1923402" y="2210383"/>
            <a:ext cx="2011680" cy="923330"/>
          </a:xfrm>
          <a:prstGeom prst="rect">
            <a:avLst/>
          </a:prstGeom>
          <a:noFill/>
        </p:spPr>
        <p:txBody>
          <a:bodyPr wrap="square" rtlCol="0">
            <a:spAutoFit/>
          </a:bodyPr>
          <a:lstStyle/>
          <a:p>
            <a:r>
              <a:rPr lang="en-GB" sz="1200" dirty="0"/>
              <a:t>ABH</a:t>
            </a:r>
          </a:p>
          <a:p>
            <a:r>
              <a:rPr lang="en-GB" sz="1200" dirty="0"/>
              <a:t>Shoving </a:t>
            </a:r>
          </a:p>
          <a:p>
            <a:r>
              <a:rPr lang="en-GB" sz="1200" dirty="0"/>
              <a:t>biting</a:t>
            </a:r>
          </a:p>
          <a:p>
            <a:endParaRPr lang="en-GB" dirty="0"/>
          </a:p>
        </p:txBody>
      </p:sp>
      <p:sp>
        <p:nvSpPr>
          <p:cNvPr id="10" name="TextBox 9">
            <a:extLst>
              <a:ext uri="{FF2B5EF4-FFF2-40B4-BE49-F238E27FC236}">
                <a16:creationId xmlns:a16="http://schemas.microsoft.com/office/drawing/2014/main" id="{703A0146-7D19-49C5-9B74-424F7D7581BB}"/>
              </a:ext>
            </a:extLst>
          </p:cNvPr>
          <p:cNvSpPr txBox="1"/>
          <p:nvPr/>
        </p:nvSpPr>
        <p:spPr>
          <a:xfrm>
            <a:off x="1959978" y="497811"/>
            <a:ext cx="1938528" cy="1384995"/>
          </a:xfrm>
          <a:prstGeom prst="rect">
            <a:avLst/>
          </a:prstGeom>
          <a:noFill/>
        </p:spPr>
        <p:txBody>
          <a:bodyPr wrap="square" rtlCol="0">
            <a:spAutoFit/>
          </a:bodyPr>
          <a:lstStyle/>
          <a:p>
            <a:r>
              <a:rPr lang="en-GB" sz="1200" dirty="0"/>
              <a:t>GBH</a:t>
            </a:r>
          </a:p>
          <a:p>
            <a:r>
              <a:rPr lang="en-GB" sz="1200" dirty="0"/>
              <a:t>Stabbing</a:t>
            </a:r>
          </a:p>
          <a:p>
            <a:r>
              <a:rPr lang="en-GB" sz="1200" dirty="0"/>
              <a:t>Breaking bones</a:t>
            </a:r>
          </a:p>
          <a:p>
            <a:r>
              <a:rPr lang="en-GB" sz="1200" dirty="0"/>
              <a:t>punching</a:t>
            </a:r>
          </a:p>
          <a:p>
            <a:endParaRPr lang="en-GB" dirty="0"/>
          </a:p>
          <a:p>
            <a:endParaRPr lang="en-GB" dirty="0"/>
          </a:p>
        </p:txBody>
      </p:sp>
      <p:sp>
        <p:nvSpPr>
          <p:cNvPr id="11" name="Rectangle 10">
            <a:extLst>
              <a:ext uri="{FF2B5EF4-FFF2-40B4-BE49-F238E27FC236}">
                <a16:creationId xmlns:a16="http://schemas.microsoft.com/office/drawing/2014/main" id="{4E4FF458-E804-4AD3-876E-7A67BB7DFB33}"/>
              </a:ext>
            </a:extLst>
          </p:cNvPr>
          <p:cNvSpPr/>
          <p:nvPr/>
        </p:nvSpPr>
        <p:spPr>
          <a:xfrm>
            <a:off x="5931427" y="452519"/>
            <a:ext cx="375487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0000"/>
                </a:solidFill>
              </a:rPr>
              <a:t>Most Severe</a:t>
            </a:r>
            <a:endParaRPr lang="en-US" sz="5400" b="1" cap="none" spc="0" dirty="0">
              <a:ln w="22225">
                <a:solidFill>
                  <a:schemeClr val="accent2"/>
                </a:solidFill>
                <a:prstDash val="solid"/>
              </a:ln>
              <a:solidFill>
                <a:srgbClr val="FF0000"/>
              </a:solidFill>
              <a:effectLst/>
            </a:endParaRPr>
          </a:p>
        </p:txBody>
      </p:sp>
      <p:sp>
        <p:nvSpPr>
          <p:cNvPr id="12" name="Rectangle 11">
            <a:extLst>
              <a:ext uri="{FF2B5EF4-FFF2-40B4-BE49-F238E27FC236}">
                <a16:creationId xmlns:a16="http://schemas.microsoft.com/office/drawing/2014/main" id="{9C8C39CF-476B-4DD3-AC55-FB43ED2FD175}"/>
              </a:ext>
            </a:extLst>
          </p:cNvPr>
          <p:cNvSpPr/>
          <p:nvPr/>
        </p:nvSpPr>
        <p:spPr>
          <a:xfrm>
            <a:off x="5959616" y="5514736"/>
            <a:ext cx="375968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rgbClr val="FFC000"/>
                </a:solidFill>
                <a:effectLst/>
              </a:rPr>
              <a:t>Least Severe</a:t>
            </a:r>
          </a:p>
        </p:txBody>
      </p:sp>
      <p:sp>
        <p:nvSpPr>
          <p:cNvPr id="14" name="Rectangle 13">
            <a:extLst>
              <a:ext uri="{FF2B5EF4-FFF2-40B4-BE49-F238E27FC236}">
                <a16:creationId xmlns:a16="http://schemas.microsoft.com/office/drawing/2014/main" id="{68B38189-96ED-4724-A10F-E02642BAFD59}"/>
              </a:ext>
            </a:extLst>
          </p:cNvPr>
          <p:cNvSpPr/>
          <p:nvPr/>
        </p:nvSpPr>
        <p:spPr>
          <a:xfrm>
            <a:off x="5959616" y="2949047"/>
            <a:ext cx="512909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The Assault Scale</a:t>
            </a:r>
          </a:p>
        </p:txBody>
      </p:sp>
      <p:pic>
        <p:nvPicPr>
          <p:cNvPr id="15" name="Picture 14">
            <a:extLst>
              <a:ext uri="{FF2B5EF4-FFF2-40B4-BE49-F238E27FC236}">
                <a16:creationId xmlns:a16="http://schemas.microsoft.com/office/drawing/2014/main" id="{C7F944AA-CCB4-4237-8452-94CA8D740C95}"/>
              </a:ext>
            </a:extLst>
          </p:cNvPr>
          <p:cNvPicPr>
            <a:picLocks noChangeAspect="1"/>
          </p:cNvPicPr>
          <p:nvPr/>
        </p:nvPicPr>
        <p:blipFill>
          <a:blip r:embed="rId8"/>
          <a:stretch>
            <a:fillRect/>
          </a:stretch>
        </p:blipFill>
        <p:spPr>
          <a:xfrm>
            <a:off x="10284378" y="5880295"/>
            <a:ext cx="1932192" cy="966096"/>
          </a:xfrm>
          <a:prstGeom prst="rect">
            <a:avLst/>
          </a:prstGeom>
        </p:spPr>
      </p:pic>
    </p:spTree>
    <p:extLst>
      <p:ext uri="{BB962C8B-B14F-4D97-AF65-F5344CB8AC3E}">
        <p14:creationId xmlns:p14="http://schemas.microsoft.com/office/powerpoint/2010/main" val="9861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E4DAE0-5E88-4281-95F5-2B692CDC6152}"/>
              </a:ext>
            </a:extLst>
          </p:cNvPr>
          <p:cNvPicPr>
            <a:picLocks noChangeAspect="1"/>
          </p:cNvPicPr>
          <p:nvPr/>
        </p:nvPicPr>
        <p:blipFill>
          <a:blip r:embed="rId2"/>
          <a:stretch>
            <a:fillRect/>
          </a:stretch>
        </p:blipFill>
        <p:spPr>
          <a:xfrm>
            <a:off x="1138592" y="609892"/>
            <a:ext cx="2206868" cy="1743075"/>
          </a:xfrm>
          <a:prstGeom prst="rect">
            <a:avLst/>
          </a:prstGeom>
        </p:spPr>
      </p:pic>
      <p:pic>
        <p:nvPicPr>
          <p:cNvPr id="1026" name="Picture 2" descr="Image result for assault">
            <a:extLst>
              <a:ext uri="{FF2B5EF4-FFF2-40B4-BE49-F238E27FC236}">
                <a16:creationId xmlns:a16="http://schemas.microsoft.com/office/drawing/2014/main" id="{88532A28-CAE0-4050-A032-9BC0311AC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371" y="2788772"/>
            <a:ext cx="238125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ssault">
            <a:extLst>
              <a:ext uri="{FF2B5EF4-FFF2-40B4-BE49-F238E27FC236}">
                <a16:creationId xmlns:a16="http://schemas.microsoft.com/office/drawing/2014/main" id="{923B4E92-4BB9-4935-B8A9-093CA917C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0646" y="78850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5DFFE0D-55B8-418C-8743-8A6FDB0687C0}"/>
              </a:ext>
            </a:extLst>
          </p:cNvPr>
          <p:cNvPicPr>
            <a:picLocks noChangeAspect="1"/>
          </p:cNvPicPr>
          <p:nvPr/>
        </p:nvPicPr>
        <p:blipFill>
          <a:blip r:embed="rId5"/>
          <a:stretch>
            <a:fillRect/>
          </a:stretch>
        </p:blipFill>
        <p:spPr>
          <a:xfrm>
            <a:off x="1072593" y="4850350"/>
            <a:ext cx="2291791" cy="1809750"/>
          </a:xfrm>
          <a:prstGeom prst="rect">
            <a:avLst/>
          </a:prstGeom>
        </p:spPr>
      </p:pic>
      <p:pic>
        <p:nvPicPr>
          <p:cNvPr id="5" name="Picture 4">
            <a:extLst>
              <a:ext uri="{FF2B5EF4-FFF2-40B4-BE49-F238E27FC236}">
                <a16:creationId xmlns:a16="http://schemas.microsoft.com/office/drawing/2014/main" id="{ECCC1AD3-AACE-4B6F-8EB6-5F47CBFEF299}"/>
              </a:ext>
            </a:extLst>
          </p:cNvPr>
          <p:cNvPicPr>
            <a:picLocks noChangeAspect="1"/>
          </p:cNvPicPr>
          <p:nvPr/>
        </p:nvPicPr>
        <p:blipFill rotWithShape="1">
          <a:blip r:embed="rId6"/>
          <a:srcRect b="5303"/>
          <a:stretch/>
        </p:blipFill>
        <p:spPr>
          <a:xfrm>
            <a:off x="8369470" y="788503"/>
            <a:ext cx="2543175" cy="1704755"/>
          </a:xfrm>
          <a:prstGeom prst="rect">
            <a:avLst/>
          </a:prstGeom>
        </p:spPr>
      </p:pic>
      <p:pic>
        <p:nvPicPr>
          <p:cNvPr id="1032" name="Picture 8" descr="Image result for biting someone">
            <a:extLst>
              <a:ext uri="{FF2B5EF4-FFF2-40B4-BE49-F238E27FC236}">
                <a16:creationId xmlns:a16="http://schemas.microsoft.com/office/drawing/2014/main" id="{FCB086D7-956D-43FA-99B4-7C0FA8D3B4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3440" y="4884310"/>
            <a:ext cx="2384181" cy="17881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ffray">
            <a:extLst>
              <a:ext uri="{FF2B5EF4-FFF2-40B4-BE49-F238E27FC236}">
                <a16:creationId xmlns:a16="http://schemas.microsoft.com/office/drawing/2014/main" id="{4DBCA3BC-2B97-4069-B2A8-E4FA7347EE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8592" y="2529472"/>
            <a:ext cx="2244716" cy="1967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249F051-CFF3-49AB-91A3-5E5810A5DD5B}"/>
              </a:ext>
            </a:extLst>
          </p:cNvPr>
          <p:cNvPicPr>
            <a:picLocks noChangeAspect="1"/>
          </p:cNvPicPr>
          <p:nvPr/>
        </p:nvPicPr>
        <p:blipFill>
          <a:blip r:embed="rId9"/>
          <a:stretch>
            <a:fillRect/>
          </a:stretch>
        </p:blipFill>
        <p:spPr>
          <a:xfrm>
            <a:off x="8459958" y="2788772"/>
            <a:ext cx="2543175" cy="1833142"/>
          </a:xfrm>
          <a:prstGeom prst="rect">
            <a:avLst/>
          </a:prstGeom>
        </p:spPr>
      </p:pic>
      <p:pic>
        <p:nvPicPr>
          <p:cNvPr id="8" name="Picture 7">
            <a:extLst>
              <a:ext uri="{FF2B5EF4-FFF2-40B4-BE49-F238E27FC236}">
                <a16:creationId xmlns:a16="http://schemas.microsoft.com/office/drawing/2014/main" id="{F300F736-BD78-4390-A9FE-285B4CECB497}"/>
              </a:ext>
            </a:extLst>
          </p:cNvPr>
          <p:cNvPicPr>
            <a:picLocks noChangeAspect="1"/>
          </p:cNvPicPr>
          <p:nvPr/>
        </p:nvPicPr>
        <p:blipFill>
          <a:blip r:embed="rId10"/>
          <a:stretch>
            <a:fillRect/>
          </a:stretch>
        </p:blipFill>
        <p:spPr>
          <a:xfrm>
            <a:off x="8278983" y="5008392"/>
            <a:ext cx="2724150" cy="1676400"/>
          </a:xfrm>
          <a:prstGeom prst="rect">
            <a:avLst/>
          </a:prstGeom>
        </p:spPr>
      </p:pic>
      <p:sp>
        <p:nvSpPr>
          <p:cNvPr id="9" name="TextBox 8">
            <a:extLst>
              <a:ext uri="{FF2B5EF4-FFF2-40B4-BE49-F238E27FC236}">
                <a16:creationId xmlns:a16="http://schemas.microsoft.com/office/drawing/2014/main" id="{EC09BDB4-2EC4-4610-B403-35FFC1402637}"/>
              </a:ext>
            </a:extLst>
          </p:cNvPr>
          <p:cNvSpPr txBox="1"/>
          <p:nvPr/>
        </p:nvSpPr>
        <p:spPr>
          <a:xfrm>
            <a:off x="576775" y="164351"/>
            <a:ext cx="11615225" cy="369332"/>
          </a:xfrm>
          <a:prstGeom prst="rect">
            <a:avLst/>
          </a:prstGeom>
          <a:noFill/>
        </p:spPr>
        <p:txBody>
          <a:bodyPr wrap="square" rtlCol="0">
            <a:spAutoFit/>
          </a:bodyPr>
          <a:lstStyle/>
          <a:p>
            <a:r>
              <a:rPr lang="en-GB" dirty="0"/>
              <a:t>In pairs- decide what crime is/has been committed here and what sort of sentences can be expected – give your reasons</a:t>
            </a:r>
          </a:p>
        </p:txBody>
      </p:sp>
      <p:sp>
        <p:nvSpPr>
          <p:cNvPr id="10" name="TextBox 9">
            <a:extLst>
              <a:ext uri="{FF2B5EF4-FFF2-40B4-BE49-F238E27FC236}">
                <a16:creationId xmlns:a16="http://schemas.microsoft.com/office/drawing/2014/main" id="{612FA67A-9F1D-4902-92A6-AFE784E26715}"/>
              </a:ext>
            </a:extLst>
          </p:cNvPr>
          <p:cNvSpPr txBox="1"/>
          <p:nvPr/>
        </p:nvSpPr>
        <p:spPr>
          <a:xfrm>
            <a:off x="576775" y="1406769"/>
            <a:ext cx="495818" cy="369332"/>
          </a:xfrm>
          <a:prstGeom prst="rect">
            <a:avLst/>
          </a:prstGeom>
          <a:noFill/>
        </p:spPr>
        <p:txBody>
          <a:bodyPr wrap="square" rtlCol="0">
            <a:spAutoFit/>
          </a:bodyPr>
          <a:lstStyle/>
          <a:p>
            <a:r>
              <a:rPr lang="en-GB" dirty="0"/>
              <a:t>a</a:t>
            </a:r>
          </a:p>
        </p:txBody>
      </p:sp>
      <p:sp>
        <p:nvSpPr>
          <p:cNvPr id="11" name="TextBox 10">
            <a:extLst>
              <a:ext uri="{FF2B5EF4-FFF2-40B4-BE49-F238E27FC236}">
                <a16:creationId xmlns:a16="http://schemas.microsoft.com/office/drawing/2014/main" id="{C28FBF7E-23CA-4082-80E9-E6F13BF34F5E}"/>
              </a:ext>
            </a:extLst>
          </p:cNvPr>
          <p:cNvSpPr txBox="1"/>
          <p:nvPr/>
        </p:nvSpPr>
        <p:spPr>
          <a:xfrm flipH="1">
            <a:off x="591710" y="3400398"/>
            <a:ext cx="239151" cy="369332"/>
          </a:xfrm>
          <a:prstGeom prst="rect">
            <a:avLst/>
          </a:prstGeom>
          <a:noFill/>
        </p:spPr>
        <p:txBody>
          <a:bodyPr wrap="square" rtlCol="0">
            <a:spAutoFit/>
          </a:bodyPr>
          <a:lstStyle/>
          <a:p>
            <a:r>
              <a:rPr lang="en-GB" dirty="0"/>
              <a:t>b</a:t>
            </a:r>
          </a:p>
        </p:txBody>
      </p:sp>
      <p:sp>
        <p:nvSpPr>
          <p:cNvPr id="12" name="TextBox 11">
            <a:extLst>
              <a:ext uri="{FF2B5EF4-FFF2-40B4-BE49-F238E27FC236}">
                <a16:creationId xmlns:a16="http://schemas.microsoft.com/office/drawing/2014/main" id="{D52A2DD6-88A0-4367-A846-B9C2CE1EA698}"/>
              </a:ext>
            </a:extLst>
          </p:cNvPr>
          <p:cNvSpPr txBox="1"/>
          <p:nvPr/>
        </p:nvSpPr>
        <p:spPr>
          <a:xfrm>
            <a:off x="450485" y="5458265"/>
            <a:ext cx="282450" cy="369332"/>
          </a:xfrm>
          <a:prstGeom prst="rect">
            <a:avLst/>
          </a:prstGeom>
          <a:noFill/>
        </p:spPr>
        <p:txBody>
          <a:bodyPr wrap="none" rtlCol="0">
            <a:spAutoFit/>
          </a:bodyPr>
          <a:lstStyle/>
          <a:p>
            <a:r>
              <a:rPr lang="en-GB" dirty="0"/>
              <a:t>c</a:t>
            </a:r>
          </a:p>
        </p:txBody>
      </p:sp>
      <p:sp>
        <p:nvSpPr>
          <p:cNvPr id="13" name="TextBox 12">
            <a:extLst>
              <a:ext uri="{FF2B5EF4-FFF2-40B4-BE49-F238E27FC236}">
                <a16:creationId xmlns:a16="http://schemas.microsoft.com/office/drawing/2014/main" id="{C858D9C7-D17D-4774-8795-EA8E93246D75}"/>
              </a:ext>
            </a:extLst>
          </p:cNvPr>
          <p:cNvSpPr txBox="1"/>
          <p:nvPr/>
        </p:nvSpPr>
        <p:spPr>
          <a:xfrm>
            <a:off x="3756074" y="1406769"/>
            <a:ext cx="365760" cy="369332"/>
          </a:xfrm>
          <a:prstGeom prst="rect">
            <a:avLst/>
          </a:prstGeom>
          <a:noFill/>
        </p:spPr>
        <p:txBody>
          <a:bodyPr wrap="square" rtlCol="0">
            <a:spAutoFit/>
          </a:bodyPr>
          <a:lstStyle/>
          <a:p>
            <a:r>
              <a:rPr lang="en-GB" dirty="0"/>
              <a:t>d</a:t>
            </a:r>
          </a:p>
        </p:txBody>
      </p:sp>
      <p:sp>
        <p:nvSpPr>
          <p:cNvPr id="14" name="TextBox 13">
            <a:extLst>
              <a:ext uri="{FF2B5EF4-FFF2-40B4-BE49-F238E27FC236}">
                <a16:creationId xmlns:a16="http://schemas.microsoft.com/office/drawing/2014/main" id="{E7FA82D0-1DFF-422B-8A50-6530CD3C68A7}"/>
              </a:ext>
            </a:extLst>
          </p:cNvPr>
          <p:cNvSpPr txBox="1"/>
          <p:nvPr/>
        </p:nvSpPr>
        <p:spPr>
          <a:xfrm>
            <a:off x="3671668" y="3400398"/>
            <a:ext cx="633046" cy="369332"/>
          </a:xfrm>
          <a:prstGeom prst="rect">
            <a:avLst/>
          </a:prstGeom>
          <a:noFill/>
        </p:spPr>
        <p:txBody>
          <a:bodyPr wrap="square" rtlCol="0">
            <a:spAutoFit/>
          </a:bodyPr>
          <a:lstStyle/>
          <a:p>
            <a:r>
              <a:rPr lang="en-GB" dirty="0"/>
              <a:t>e</a:t>
            </a:r>
          </a:p>
        </p:txBody>
      </p:sp>
      <p:sp>
        <p:nvSpPr>
          <p:cNvPr id="15" name="TextBox 14">
            <a:extLst>
              <a:ext uri="{FF2B5EF4-FFF2-40B4-BE49-F238E27FC236}">
                <a16:creationId xmlns:a16="http://schemas.microsoft.com/office/drawing/2014/main" id="{008739EB-9895-4963-BC7C-DA04C201E4B3}"/>
              </a:ext>
            </a:extLst>
          </p:cNvPr>
          <p:cNvSpPr txBox="1"/>
          <p:nvPr/>
        </p:nvSpPr>
        <p:spPr>
          <a:xfrm>
            <a:off x="3896751" y="5458265"/>
            <a:ext cx="492369" cy="369332"/>
          </a:xfrm>
          <a:prstGeom prst="rect">
            <a:avLst/>
          </a:prstGeom>
          <a:noFill/>
        </p:spPr>
        <p:txBody>
          <a:bodyPr wrap="square" rtlCol="0">
            <a:spAutoFit/>
          </a:bodyPr>
          <a:lstStyle/>
          <a:p>
            <a:r>
              <a:rPr lang="en-GB" dirty="0"/>
              <a:t>f</a:t>
            </a:r>
          </a:p>
        </p:txBody>
      </p:sp>
      <p:sp>
        <p:nvSpPr>
          <p:cNvPr id="16" name="TextBox 15">
            <a:extLst>
              <a:ext uri="{FF2B5EF4-FFF2-40B4-BE49-F238E27FC236}">
                <a16:creationId xmlns:a16="http://schemas.microsoft.com/office/drawing/2014/main" id="{E66CF5CC-6D33-4244-A6CA-A7BBA688CE36}"/>
              </a:ext>
            </a:extLst>
          </p:cNvPr>
          <p:cNvSpPr txBox="1"/>
          <p:nvPr/>
        </p:nvSpPr>
        <p:spPr>
          <a:xfrm>
            <a:off x="7568418" y="1547446"/>
            <a:ext cx="464234" cy="369332"/>
          </a:xfrm>
          <a:prstGeom prst="rect">
            <a:avLst/>
          </a:prstGeom>
          <a:noFill/>
        </p:spPr>
        <p:txBody>
          <a:bodyPr wrap="square" rtlCol="0">
            <a:spAutoFit/>
          </a:bodyPr>
          <a:lstStyle/>
          <a:p>
            <a:r>
              <a:rPr lang="en-GB" dirty="0"/>
              <a:t>g</a:t>
            </a:r>
          </a:p>
        </p:txBody>
      </p:sp>
      <p:sp>
        <p:nvSpPr>
          <p:cNvPr id="17" name="TextBox 16">
            <a:extLst>
              <a:ext uri="{FF2B5EF4-FFF2-40B4-BE49-F238E27FC236}">
                <a16:creationId xmlns:a16="http://schemas.microsoft.com/office/drawing/2014/main" id="{B8187594-14A5-4942-9480-B577DC6AA19E}"/>
              </a:ext>
            </a:extLst>
          </p:cNvPr>
          <p:cNvSpPr txBox="1"/>
          <p:nvPr/>
        </p:nvSpPr>
        <p:spPr>
          <a:xfrm>
            <a:off x="7568418" y="3400398"/>
            <a:ext cx="478302" cy="369332"/>
          </a:xfrm>
          <a:prstGeom prst="rect">
            <a:avLst/>
          </a:prstGeom>
          <a:noFill/>
        </p:spPr>
        <p:txBody>
          <a:bodyPr wrap="square" rtlCol="0">
            <a:spAutoFit/>
          </a:bodyPr>
          <a:lstStyle/>
          <a:p>
            <a:r>
              <a:rPr lang="en-GB" dirty="0"/>
              <a:t>h</a:t>
            </a:r>
          </a:p>
        </p:txBody>
      </p:sp>
      <p:sp>
        <p:nvSpPr>
          <p:cNvPr id="18" name="TextBox 17">
            <a:extLst>
              <a:ext uri="{FF2B5EF4-FFF2-40B4-BE49-F238E27FC236}">
                <a16:creationId xmlns:a16="http://schemas.microsoft.com/office/drawing/2014/main" id="{87B710FE-7960-4AF3-BE07-3472E1EF5E07}"/>
              </a:ext>
            </a:extLst>
          </p:cNvPr>
          <p:cNvSpPr txBox="1"/>
          <p:nvPr/>
        </p:nvSpPr>
        <p:spPr>
          <a:xfrm>
            <a:off x="7554350" y="5516322"/>
            <a:ext cx="464234" cy="369332"/>
          </a:xfrm>
          <a:prstGeom prst="rect">
            <a:avLst/>
          </a:prstGeom>
          <a:noFill/>
        </p:spPr>
        <p:txBody>
          <a:bodyPr wrap="square" rtlCol="0">
            <a:spAutoFit/>
          </a:bodyPr>
          <a:lstStyle/>
          <a:p>
            <a:r>
              <a:rPr lang="en-GB" dirty="0" err="1"/>
              <a:t>i</a:t>
            </a:r>
            <a:endParaRPr lang="en-GB" dirty="0"/>
          </a:p>
        </p:txBody>
      </p:sp>
      <p:pic>
        <p:nvPicPr>
          <p:cNvPr id="19" name="Picture 18">
            <a:extLst>
              <a:ext uri="{FF2B5EF4-FFF2-40B4-BE49-F238E27FC236}">
                <a16:creationId xmlns:a16="http://schemas.microsoft.com/office/drawing/2014/main" id="{74AD7683-B570-44A4-8BB5-83C51A451F2B}"/>
              </a:ext>
            </a:extLst>
          </p:cNvPr>
          <p:cNvPicPr>
            <a:picLocks noChangeAspect="1"/>
          </p:cNvPicPr>
          <p:nvPr/>
        </p:nvPicPr>
        <p:blipFill>
          <a:blip r:embed="rId11"/>
          <a:stretch>
            <a:fillRect/>
          </a:stretch>
        </p:blipFill>
        <p:spPr>
          <a:xfrm>
            <a:off x="11263532" y="6350435"/>
            <a:ext cx="913306" cy="456653"/>
          </a:xfrm>
          <a:prstGeom prst="rect">
            <a:avLst/>
          </a:prstGeom>
        </p:spPr>
      </p:pic>
    </p:spTree>
    <p:extLst>
      <p:ext uri="{BB962C8B-B14F-4D97-AF65-F5344CB8AC3E}">
        <p14:creationId xmlns:p14="http://schemas.microsoft.com/office/powerpoint/2010/main" val="3916796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1F6E1A12002C42B49F17A4B07FCB34" ma:contentTypeVersion="12" ma:contentTypeDescription="Create a new document." ma:contentTypeScope="" ma:versionID="0b5d525714791e0e0e0109f9c0044d96">
  <xsd:schema xmlns:xsd="http://www.w3.org/2001/XMLSchema" xmlns:xs="http://www.w3.org/2001/XMLSchema" xmlns:p="http://schemas.microsoft.com/office/2006/metadata/properties" xmlns:ns2="e1bf7adf-fb78-48b0-b633-475aed1f2e31" xmlns:ns3="b6e62fbd-584f-4ad4-a856-349ae86922cf" targetNamespace="http://schemas.microsoft.com/office/2006/metadata/properties" ma:root="true" ma:fieldsID="da2b1831390d55dc402f81363bcd6315" ns2:_="" ns3:_="">
    <xsd:import namespace="e1bf7adf-fb78-48b0-b633-475aed1f2e31"/>
    <xsd:import namespace="b6e62fbd-584f-4ad4-a856-349ae86922c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bf7adf-fb78-48b0-b633-475aed1f2e3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e62fbd-584f-4ad4-a856-349ae86922c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3CD51F-187D-4522-928D-AE792D735B1B}"/>
</file>

<file path=customXml/itemProps2.xml><?xml version="1.0" encoding="utf-8"?>
<ds:datastoreItem xmlns:ds="http://schemas.openxmlformats.org/officeDocument/2006/customXml" ds:itemID="{AD949C19-155E-4C16-9DF7-B9B5DB156B9E}"/>
</file>

<file path=customXml/itemProps3.xml><?xml version="1.0" encoding="utf-8"?>
<ds:datastoreItem xmlns:ds="http://schemas.openxmlformats.org/officeDocument/2006/customXml" ds:itemID="{C6D6EFD2-4518-4D16-9ADE-38A16FBDC46C}"/>
</file>

<file path=docProps/app.xml><?xml version="1.0" encoding="utf-8"?>
<Properties xmlns="http://schemas.openxmlformats.org/officeDocument/2006/extended-properties" xmlns:vt="http://schemas.openxmlformats.org/officeDocument/2006/docPropsVTypes">
  <TotalTime>240</TotalTime>
  <Words>847</Words>
  <Application>Microsoft Office PowerPoint</Application>
  <PresentationFormat>Widescreen</PresentationFormat>
  <Paragraphs>77</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Avenir LT Std 55 Roman</vt:lpstr>
      <vt:lpstr>Calibri</vt:lpstr>
      <vt:lpstr>Calibri Light</vt:lpstr>
      <vt:lpstr>inherit</vt:lpstr>
      <vt:lpstr>Lato</vt:lpstr>
      <vt:lpstr>Office Theme</vt:lpstr>
      <vt:lpstr>PowerPoint Presentation</vt:lpstr>
      <vt:lpstr>Teacher information-  This slide needs to be removed if using this as a presentation prior to the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the scene</dc:title>
  <dc:creator>User</dc:creator>
  <cp:lastModifiedBy>Tracy Casson</cp:lastModifiedBy>
  <cp:revision>30</cp:revision>
  <dcterms:created xsi:type="dcterms:W3CDTF">2018-01-05T09:55:39Z</dcterms:created>
  <dcterms:modified xsi:type="dcterms:W3CDTF">2020-03-18T15:19:06Z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0x0101004B1F6E1A12002C42B49F17A4B07FCB34</vt:lpwstr>
  </property>
</Properties>
</file>