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57" r:id="rId4"/>
    <p:sldId id="261" r:id="rId5"/>
    <p:sldId id="275" r:id="rId6"/>
    <p:sldId id="268" r:id="rId7"/>
    <p:sldId id="270" r:id="rId8"/>
    <p:sldId id="262" r:id="rId9"/>
    <p:sldId id="266" r:id="rId10"/>
    <p:sldId id="272" r:id="rId11"/>
    <p:sldId id="265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1232"/>
    <a:srgbClr val="D40E1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538CB-1A6B-4687-8E77-3730D220AC53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0B4F1-18D0-4579-91B2-231A4E7B791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844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0B4F1-18D0-4579-91B2-231A4E7B791B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781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50B4F1-18D0-4579-91B2-231A4E7B791B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310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79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91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58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53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08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62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8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75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5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19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46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68577-A1AE-491F-BC3B-EFC4A0970754}" type="datetimeFigureOut">
              <a:rPr lang="en-GB" smtClean="0"/>
              <a:t>03/09/2016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D9A08-86CF-4C3C-99BD-98AD5D13096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4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/>
        </p:nvSpPr>
        <p:spPr>
          <a:xfrm>
            <a:off x="0" y="0"/>
            <a:ext cx="9144000" cy="5229200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9552" y="3290441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latin typeface="Avenir LT Std 65 Medium" pitchFamily="34" charset="0"/>
              </a:rPr>
              <a:t>2016</a:t>
            </a:r>
            <a:endParaRPr lang="en-GB" dirty="0">
              <a:solidFill>
                <a:schemeClr val="bg1"/>
              </a:solidFill>
              <a:latin typeface="Avenir LT Std 65 Medium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7337" y="6926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7200" b="1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National Day of Non-Violence</a:t>
            </a:r>
            <a:endParaRPr lang="en-GB" sz="7200" b="1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pic>
        <p:nvPicPr>
          <p:cNvPr id="1026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/>
          <a:stretch/>
        </p:blipFill>
        <p:spPr bwMode="auto">
          <a:xfrm>
            <a:off x="3653383" y="5877272"/>
            <a:ext cx="549061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6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https://live.guru/article-images/373/synops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4" t="-17107" r="8661" b="19300"/>
          <a:stretch/>
        </p:blipFill>
        <p:spPr bwMode="auto">
          <a:xfrm>
            <a:off x="2319269" y="603635"/>
            <a:ext cx="2468755" cy="2321309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Document 3"/>
          <p:cNvSpPr/>
          <p:nvPr/>
        </p:nvSpPr>
        <p:spPr>
          <a:xfrm>
            <a:off x="0" y="0"/>
            <a:ext cx="9144000" cy="1412776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29" y="0"/>
            <a:ext cx="8100392" cy="1143000"/>
          </a:xfrm>
        </p:spPr>
        <p:txBody>
          <a:bodyPr>
            <a:normAutofit/>
          </a:bodyPr>
          <a:lstStyle/>
          <a:p>
            <a:pPr algn="l"/>
            <a:r>
              <a:rPr lang="en-GB" sz="54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What can you do?</a:t>
            </a:r>
            <a:endParaRPr lang="en-GB" sz="5400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231037" y="1844824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Hexagon 9"/>
          <p:cNvSpPr/>
          <p:nvPr/>
        </p:nvSpPr>
        <p:spPr>
          <a:xfrm>
            <a:off x="2319269" y="306896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Hexagon 10"/>
          <p:cNvSpPr/>
          <p:nvPr/>
        </p:nvSpPr>
        <p:spPr>
          <a:xfrm>
            <a:off x="231037" y="4293096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3055" y="2060848"/>
            <a:ext cx="2124236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Avenir LT Std 35 Light" pitchFamily="34" charset="0"/>
              </a:rPr>
              <a:t>Manage your emotions</a:t>
            </a:r>
            <a:endParaRPr lang="en-GB" sz="36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29" y="504627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Avenir LT Std 35 Light" pitchFamily="34" charset="0"/>
              </a:rPr>
              <a:t>Apologise</a:t>
            </a:r>
            <a:endParaRPr lang="en-GB" sz="36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7291" y="3323600"/>
            <a:ext cx="21242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Stick up for others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4361701" y="186152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59723" y="2342490"/>
            <a:ext cx="21242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Report it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6449933" y="308496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647955" y="3248238"/>
            <a:ext cx="21242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Don’t support it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pic>
        <p:nvPicPr>
          <p:cNvPr id="20" name="Picture 12" descr="http://www.endbullying.org.uk/wp-content/uploads/2015/11/Pic-3-Anti-Bullying-Pic-2015-1015x66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5" t="-309" r="9062" b="309"/>
          <a:stretch/>
        </p:blipFill>
        <p:spPr bwMode="auto">
          <a:xfrm>
            <a:off x="4361701" y="4352933"/>
            <a:ext cx="2514555" cy="2316427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0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3" grpId="0"/>
      <p:bldP spid="13" grpId="0"/>
      <p:bldP spid="15" grpId="0"/>
      <p:bldP spid="12" grpId="0" animBg="1"/>
      <p:bldP spid="16" grpId="0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GB" sz="8000" b="1" dirty="0" smtClean="0">
                <a:latin typeface="Avenir LT Std 55 Roman" panose="020B0703020203020204" pitchFamily="34" charset="0"/>
              </a:rPr>
              <a:t>Together we can</a:t>
            </a:r>
            <a:endParaRPr lang="en-GB" sz="8000" b="1" dirty="0">
              <a:latin typeface="Avenir LT Std 55 Roman" panose="020B0703020203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6" y="1628800"/>
            <a:ext cx="9136610" cy="4572174"/>
          </a:xfrm>
        </p:spPr>
      </p:pic>
    </p:spTree>
    <p:extLst>
      <p:ext uri="{BB962C8B-B14F-4D97-AF65-F5344CB8AC3E}">
        <p14:creationId xmlns:p14="http://schemas.microsoft.com/office/powerpoint/2010/main" val="37276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/>
          <a:stretch/>
        </p:blipFill>
        <p:spPr bwMode="auto">
          <a:xfrm>
            <a:off x="3653383" y="5877272"/>
            <a:ext cx="549061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008106" cy="5350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5976" y="188640"/>
            <a:ext cx="4601732" cy="5350822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venir LT Std 55 Roman" panose="020B0703020203020204" pitchFamily="34" charset="0"/>
              </a:rPr>
              <a:t>In memory of </a:t>
            </a:r>
            <a:br>
              <a:rPr lang="en-GB" sz="3600" dirty="0" smtClean="0">
                <a:latin typeface="Avenir LT Std 55 Roman" panose="020B0703020203020204" pitchFamily="34" charset="0"/>
              </a:rPr>
            </a:br>
            <a:r>
              <a:rPr lang="en-GB" sz="3600" dirty="0" smtClean="0">
                <a:latin typeface="Avenir LT Std 55 Roman" panose="020B0703020203020204" pitchFamily="34" charset="0"/>
              </a:rPr>
              <a:t/>
            </a:r>
            <a:br>
              <a:rPr lang="en-GB" sz="3600" dirty="0" smtClean="0">
                <a:latin typeface="Avenir LT Std 55 Roman" panose="020B0703020203020204" pitchFamily="34" charset="0"/>
              </a:rPr>
            </a:br>
            <a:r>
              <a:rPr lang="en-GB" sz="4800" dirty="0" smtClean="0">
                <a:latin typeface="Avenir LT Std 55 Roman" panose="020B0703020203020204" pitchFamily="34" charset="0"/>
              </a:rPr>
              <a:t>Lloyd Fouracre </a:t>
            </a:r>
            <a:r>
              <a:rPr lang="en-GB" sz="3600" dirty="0" smtClean="0">
                <a:latin typeface="Avenir LT Std 55 Roman" panose="020B0703020203020204" pitchFamily="34" charset="0"/>
              </a:rPr>
              <a:t/>
            </a:r>
            <a:br>
              <a:rPr lang="en-GB" sz="3600" dirty="0" smtClean="0">
                <a:latin typeface="Avenir LT Std 55 Roman" panose="020B0703020203020204" pitchFamily="34" charset="0"/>
              </a:rPr>
            </a:br>
            <a:r>
              <a:rPr lang="en-GB" sz="3600" dirty="0" smtClean="0">
                <a:latin typeface="Avenir LT Std 55 Roman" panose="020B0703020203020204" pitchFamily="34" charset="0"/>
              </a:rPr>
              <a:t/>
            </a:r>
            <a:br>
              <a:rPr lang="en-GB" sz="3600" dirty="0" smtClean="0">
                <a:latin typeface="Avenir LT Std 55 Roman" panose="020B0703020203020204" pitchFamily="34" charset="0"/>
              </a:rPr>
            </a:br>
            <a:r>
              <a:rPr lang="en-GB" sz="3600" dirty="0">
                <a:latin typeface="Avenir LT Std 55 Roman" panose="020B0703020203020204" pitchFamily="34" charset="0"/>
              </a:rPr>
              <a:t>w</a:t>
            </a:r>
            <a:r>
              <a:rPr lang="en-GB" sz="3600" dirty="0" smtClean="0">
                <a:latin typeface="Avenir LT Std 55 Roman" panose="020B0703020203020204" pitchFamily="34" charset="0"/>
              </a:rPr>
              <a:t>ho was killed in a violent attack on the 25</a:t>
            </a:r>
            <a:r>
              <a:rPr lang="en-GB" sz="3600" baseline="30000" dirty="0" smtClean="0">
                <a:latin typeface="Avenir LT Std 55 Roman" panose="020B0703020203020204" pitchFamily="34" charset="0"/>
              </a:rPr>
              <a:t>th</a:t>
            </a:r>
            <a:r>
              <a:rPr lang="en-GB" sz="3600" dirty="0" smtClean="0">
                <a:latin typeface="Avenir LT Std 55 Roman" panose="020B0703020203020204" pitchFamily="34" charset="0"/>
              </a:rPr>
              <a:t> September 2005</a:t>
            </a:r>
            <a:endParaRPr lang="en-GB" sz="4000" dirty="0">
              <a:latin typeface="Avenir LT Std 55 Roman" panose="020B07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6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323528" y="332655"/>
            <a:ext cx="5328592" cy="6014931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6346" y="260648"/>
            <a:ext cx="2952330" cy="1143000"/>
          </a:xfrm>
        </p:spPr>
        <p:txBody>
          <a:bodyPr>
            <a:noAutofit/>
          </a:bodyPr>
          <a:lstStyle/>
          <a:p>
            <a:r>
              <a:rPr lang="en-GB" sz="2400" dirty="0">
                <a:latin typeface="Avenir LT Std 55 Roman" panose="020B0703020203020204" pitchFamily="34" charset="0"/>
              </a:rPr>
              <a:t>Lloyd Fouracre</a:t>
            </a:r>
            <a:endParaRPr lang="en-GB" sz="2400" b="1" dirty="0">
              <a:latin typeface="Avenir LT Std 55 Roman" panose="020B0703020203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37077" y="1503916"/>
            <a:ext cx="2750867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/>
          <a:stretch/>
        </p:blipFill>
        <p:spPr bwMode="auto">
          <a:xfrm>
            <a:off x="3653383" y="5877272"/>
            <a:ext cx="549061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5184576" cy="547261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39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National Day of Non-Violence </a:t>
            </a:r>
          </a:p>
          <a:p>
            <a:pPr marL="0" indent="0" algn="ctr">
              <a:buNone/>
            </a:pPr>
            <a:endParaRPr lang="en-GB" sz="3900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is celebrated in memory </a:t>
            </a:r>
            <a: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  <a:t>of </a:t>
            </a:r>
            <a:endParaRPr lang="en-GB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 algn="ctr">
              <a:buNone/>
            </a:pPr>
            <a:endParaRPr lang="en-GB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 algn="ctr">
              <a:buNone/>
            </a:pPr>
            <a:r>
              <a:rPr lang="en-GB" sz="39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Lloyd </a:t>
            </a:r>
            <a:r>
              <a:rPr lang="en-GB" sz="39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Fouracre </a:t>
            </a:r>
            <a:endParaRPr lang="en-GB" sz="3900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  <a:t/>
            </a:r>
            <a:b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</a:br>
            <a: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  <a:t/>
            </a:r>
            <a:b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</a:br>
            <a:r>
              <a:rPr lang="en-GB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who </a:t>
            </a:r>
            <a: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  <a:t>was killed in a violent attack on the </a:t>
            </a:r>
            <a:endParaRPr lang="en-GB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25th </a:t>
            </a:r>
            <a:r>
              <a:rPr lang="en-GB" dirty="0">
                <a:solidFill>
                  <a:schemeClr val="bg1"/>
                </a:solidFill>
                <a:latin typeface="Avenir LT Std 55 Roman" panose="020B0703020203020204" pitchFamily="34" charset="0"/>
              </a:rPr>
              <a:t>September 2005</a:t>
            </a:r>
            <a:endParaRPr lang="en-GB" dirty="0" smtClean="0">
              <a:solidFill>
                <a:schemeClr val="bg1"/>
              </a:solidFill>
              <a:latin typeface="Avenir LT Std 55 Roman" panose="020B0703020203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Shadows Into Light" panose="02000506000000020004" pitchFamily="2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  <a:latin typeface="Shadows Into Light" panose="02000506000000020004" pitchFamily="2" charset="0"/>
              </a:rPr>
              <a:t>	</a:t>
            </a: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  <a:latin typeface="Shadows Into Light" panose="02000506000000020004" pitchFamily="2" charset="0"/>
            </a:endParaRP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  <a:latin typeface="Shadows Into Light" panose="02000506000000020004" pitchFamily="2" charset="0"/>
            </a:endParaRPr>
          </a:p>
          <a:p>
            <a:pPr marL="0" indent="0">
              <a:buNone/>
            </a:pPr>
            <a:endParaRPr lang="en-GB" dirty="0" smtClean="0">
              <a:solidFill>
                <a:schemeClr val="bg1"/>
              </a:solidFill>
              <a:latin typeface="Shadows Into Light" panose="02000506000000020004" pitchFamily="2" charset="0"/>
            </a:endParaRPr>
          </a:p>
          <a:p>
            <a:pPr marL="0" indent="0">
              <a:buNone/>
            </a:pPr>
            <a:endParaRPr lang="en-GB" dirty="0">
              <a:latin typeface="Shadows Into Ligh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7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/>
          <a:stretch/>
        </p:blipFill>
        <p:spPr bwMode="auto">
          <a:xfrm>
            <a:off x="3653383" y="5877272"/>
            <a:ext cx="549061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560"/>
            <a:ext cx="6012160" cy="5350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4980" y="1844824"/>
            <a:ext cx="6696744" cy="854968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venir LT Std 55 Roman" panose="020B0703020203020204" pitchFamily="34" charset="0"/>
              </a:rPr>
              <a:t>"</a:t>
            </a:r>
            <a:r>
              <a:rPr lang="en-GB" sz="3600" dirty="0">
                <a:latin typeface="Avenir LT Std 55 Roman" panose="020B0703020203020204" pitchFamily="34" charset="0"/>
              </a:rPr>
              <a:t>I object to violence </a:t>
            </a:r>
            <a:r>
              <a:rPr lang="en-GB" sz="3600" dirty="0" smtClean="0">
                <a:latin typeface="Avenir LT Std 55 Roman" panose="020B0703020203020204" pitchFamily="34" charset="0"/>
              </a:rPr>
              <a:t>because </a:t>
            </a:r>
            <a:r>
              <a:rPr lang="en-GB" sz="3600" dirty="0">
                <a:latin typeface="Avenir LT Std 55 Roman" panose="020B0703020203020204" pitchFamily="34" charset="0"/>
              </a:rPr>
              <a:t>when it appears to do good, </a:t>
            </a:r>
            <a:r>
              <a:rPr lang="en-GB" sz="3600" dirty="0" smtClean="0">
                <a:latin typeface="Avenir LT Std 55 Roman" panose="020B0703020203020204" pitchFamily="34" charset="0"/>
              </a:rPr>
              <a:t/>
            </a:r>
            <a:br>
              <a:rPr lang="en-GB" sz="3600" dirty="0" smtClean="0">
                <a:latin typeface="Avenir LT Std 55 Roman" panose="020B0703020203020204" pitchFamily="34" charset="0"/>
              </a:rPr>
            </a:br>
            <a:r>
              <a:rPr lang="en-GB" sz="3600" dirty="0">
                <a:latin typeface="Avenir LT Std 55 Roman" panose="020B0703020203020204" pitchFamily="34" charset="0"/>
              </a:rPr>
              <a:t/>
            </a:r>
            <a:br>
              <a:rPr lang="en-GB" sz="3600" dirty="0">
                <a:latin typeface="Avenir LT Std 55 Roman" panose="020B0703020203020204" pitchFamily="34" charset="0"/>
              </a:rPr>
            </a:br>
            <a:r>
              <a:rPr lang="en-GB" sz="3600" dirty="0" smtClean="0">
                <a:latin typeface="Avenir LT Std 55 Roman" panose="020B0703020203020204" pitchFamily="34" charset="0"/>
              </a:rPr>
              <a:t>the </a:t>
            </a:r>
            <a:r>
              <a:rPr lang="en-GB" sz="3600" dirty="0">
                <a:latin typeface="Avenir LT Std 55 Roman" panose="020B0703020203020204" pitchFamily="34" charset="0"/>
              </a:rPr>
              <a:t>good is only temporary; </a:t>
            </a:r>
            <a:r>
              <a:rPr lang="en-GB" sz="3600" dirty="0" smtClean="0">
                <a:latin typeface="Shadows Into Light" panose="02000506000000020004" pitchFamily="2" charset="0"/>
              </a:rPr>
              <a:t/>
            </a:r>
            <a:br>
              <a:rPr lang="en-GB" sz="3600" dirty="0" smtClean="0">
                <a:latin typeface="Shadows Into Light" panose="02000506000000020004" pitchFamily="2" charset="0"/>
              </a:rPr>
            </a:br>
            <a:r>
              <a:rPr lang="en-GB" sz="3600" dirty="0">
                <a:latin typeface="Shadows Into Light" panose="02000506000000020004" pitchFamily="2" charset="0"/>
              </a:rPr>
              <a:t/>
            </a:r>
            <a:br>
              <a:rPr lang="en-GB" sz="3600" dirty="0">
                <a:latin typeface="Shadows Into Light" panose="02000506000000020004" pitchFamily="2" charset="0"/>
              </a:rPr>
            </a:br>
            <a:r>
              <a:rPr lang="en-GB" sz="3600" dirty="0">
                <a:latin typeface="Shadows Into Light" panose="02000506000000020004" pitchFamily="2" charset="0"/>
              </a:rPr>
              <a:t/>
            </a:r>
            <a:br>
              <a:rPr lang="en-GB" sz="3600" dirty="0">
                <a:latin typeface="Shadows Into Light" panose="02000506000000020004" pitchFamily="2" charset="0"/>
              </a:rPr>
            </a:br>
            <a:r>
              <a:rPr lang="en-GB" sz="4000" dirty="0" smtClean="0">
                <a:latin typeface="Avenir LT Std 65 Medium" pitchFamily="34" charset="0"/>
              </a:rPr>
              <a:t/>
            </a:r>
            <a:br>
              <a:rPr lang="en-GB" sz="4000" dirty="0" smtClean="0">
                <a:latin typeface="Avenir LT Std 65 Medium" pitchFamily="34" charset="0"/>
              </a:rPr>
            </a:br>
            <a:endParaRPr lang="en-GB" sz="4000" dirty="0">
              <a:latin typeface="Avenir LT Std 65 Medium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19589" y="3888422"/>
            <a:ext cx="10198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GB" sz="2000" dirty="0">
                <a:solidFill>
                  <a:prstClr val="black"/>
                </a:solidFill>
                <a:latin typeface="Avenir LT Std 35 Light" pitchFamily="34" charset="0"/>
              </a:rPr>
              <a:t>Gandhi</a:t>
            </a:r>
            <a:endParaRPr lang="en-GB" sz="2400" dirty="0">
              <a:solidFill>
                <a:prstClr val="black"/>
              </a:solidFill>
              <a:latin typeface="Avenir LT Std 35 Ligh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51791" y="2704627"/>
            <a:ext cx="33225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Avenir LT Std 55 Roman" panose="020B0703020203020204" pitchFamily="34" charset="0"/>
              </a:rPr>
              <a:t>the evil it does is permanent.”</a:t>
            </a:r>
          </a:p>
        </p:txBody>
      </p:sp>
    </p:spTree>
    <p:extLst>
      <p:ext uri="{BB962C8B-B14F-4D97-AF65-F5344CB8AC3E}">
        <p14:creationId xmlns:p14="http://schemas.microsoft.com/office/powerpoint/2010/main" val="13214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223" y="1063202"/>
            <a:ext cx="11128823" cy="579479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Flowchart: Document 3"/>
          <p:cNvSpPr/>
          <p:nvPr/>
        </p:nvSpPr>
        <p:spPr>
          <a:xfrm>
            <a:off x="0" y="0"/>
            <a:ext cx="9144000" cy="1412776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40352" cy="1143000"/>
          </a:xfrm>
        </p:spPr>
        <p:txBody>
          <a:bodyPr>
            <a:normAutofit fontScale="90000"/>
          </a:bodyPr>
          <a:lstStyle/>
          <a:p>
            <a:r>
              <a:rPr lang="en-GB" sz="54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Violence across the world</a:t>
            </a:r>
            <a:endParaRPr lang="en-GB" sz="5400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pic>
        <p:nvPicPr>
          <p:cNvPr id="6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Hexagon 8"/>
          <p:cNvSpPr/>
          <p:nvPr/>
        </p:nvSpPr>
        <p:spPr>
          <a:xfrm>
            <a:off x="251519" y="1796248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Hexagon 9"/>
          <p:cNvSpPr/>
          <p:nvPr/>
        </p:nvSpPr>
        <p:spPr>
          <a:xfrm>
            <a:off x="2339751" y="3020384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Hexagon 10"/>
          <p:cNvSpPr/>
          <p:nvPr/>
        </p:nvSpPr>
        <p:spPr>
          <a:xfrm>
            <a:off x="251519" y="424452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4" descr="Search For Bomb-making lap, Ir"/>
          <p:cNvPicPr>
            <a:picLocks noChangeAspect="1" noChangeArrowheads="1"/>
          </p:cNvPicPr>
          <p:nvPr/>
        </p:nvPicPr>
        <p:blipFill rotWithShape="1">
          <a:blip r:embed="rId4" cstate="print"/>
          <a:srcRect l="13559" r="39"/>
          <a:stretch/>
        </p:blipFill>
        <p:spPr bwMode="auto">
          <a:xfrm>
            <a:off x="251520" y="1796249"/>
            <a:ext cx="2520280" cy="2304255"/>
          </a:xfrm>
          <a:prstGeom prst="hexagon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83"/>
          <a:stretch/>
        </p:blipFill>
        <p:spPr>
          <a:xfrm>
            <a:off x="2339751" y="3029385"/>
            <a:ext cx="2520280" cy="2295255"/>
          </a:xfrm>
          <a:prstGeom prst="hexagon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t="24647" b="22424"/>
          <a:stretch/>
        </p:blipFill>
        <p:spPr>
          <a:xfrm>
            <a:off x="253123" y="4244519"/>
            <a:ext cx="2520280" cy="2304255"/>
          </a:xfrm>
          <a:prstGeom prst="hexagon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8427" y="1412776"/>
            <a:ext cx="42855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In in 6 countries at war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Costs £1400 per person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Gun violence is a massive problem.</a:t>
            </a: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05586" y="113635"/>
            <a:ext cx="8280858" cy="5691629"/>
          </a:xfrm>
          <a:prstGeom prst="wedgeRoundRectCallout">
            <a:avLst>
              <a:gd name="adj1" fmla="val -32713"/>
              <a:gd name="adj2" fmla="val 60804"/>
              <a:gd name="adj3" fmla="val 16667"/>
            </a:avLst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86" y="493289"/>
            <a:ext cx="8229600" cy="4647486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66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“Peace cannot be kept by force; </a:t>
            </a:r>
            <a:r>
              <a:rPr lang="en-GB" sz="66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it can </a:t>
            </a:r>
            <a:r>
              <a:rPr lang="en-GB" sz="66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only </a:t>
            </a:r>
            <a:r>
              <a:rPr lang="en-GB" sz="66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be achieved </a:t>
            </a:r>
            <a:r>
              <a:rPr lang="en-GB" sz="66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by understanding.” </a:t>
            </a:r>
          </a:p>
        </p:txBody>
      </p:sp>
      <p:sp>
        <p:nvSpPr>
          <p:cNvPr id="8" name="Rectangle 7"/>
          <p:cNvSpPr/>
          <p:nvPr/>
        </p:nvSpPr>
        <p:spPr>
          <a:xfrm>
            <a:off x="6773791" y="5149175"/>
            <a:ext cx="1080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000" dirty="0" smtClean="0">
                <a:solidFill>
                  <a:schemeClr val="bg1"/>
                </a:solidFill>
                <a:latin typeface="Avenir LT Std 35 Light" pitchFamily="34" charset="0"/>
              </a:rPr>
              <a:t>Einstein</a:t>
            </a:r>
            <a:endParaRPr lang="en-GB" sz="2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pic>
        <p:nvPicPr>
          <p:cNvPr id="9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39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70507"/>
            <a:ext cx="5017739" cy="5794797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Flowchart: Document 3"/>
          <p:cNvSpPr/>
          <p:nvPr/>
        </p:nvSpPr>
        <p:spPr>
          <a:xfrm>
            <a:off x="0" y="0"/>
            <a:ext cx="9144000" cy="1412776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308304" cy="1143000"/>
          </a:xfrm>
        </p:spPr>
        <p:txBody>
          <a:bodyPr>
            <a:normAutofit/>
          </a:bodyPr>
          <a:lstStyle/>
          <a:p>
            <a:r>
              <a:rPr lang="en-GB" sz="54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Violence in the UK</a:t>
            </a:r>
            <a:endParaRPr lang="en-GB" sz="5400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pic>
        <p:nvPicPr>
          <p:cNvPr id="6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Hexagon 8"/>
          <p:cNvSpPr/>
          <p:nvPr/>
        </p:nvSpPr>
        <p:spPr>
          <a:xfrm>
            <a:off x="251520" y="1844824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Hexagon 10"/>
          <p:cNvSpPr/>
          <p:nvPr/>
        </p:nvSpPr>
        <p:spPr>
          <a:xfrm>
            <a:off x="251520" y="4293096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Hexagon 9"/>
          <p:cNvSpPr/>
          <p:nvPr/>
        </p:nvSpPr>
        <p:spPr>
          <a:xfrm>
            <a:off x="2339752" y="306896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867000" y="1412776"/>
            <a:ext cx="4277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60% of violence involves young people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60% involves alcohol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D01232"/>
                </a:solidFill>
                <a:latin typeface="Avenir LT Std 55 Roman" panose="020B0703020203020204" pitchFamily="34" charset="0"/>
              </a:rPr>
              <a:t>Domestic Violence is a big issue</a:t>
            </a:r>
            <a:endParaRPr lang="en-GB" sz="3200" dirty="0">
              <a:solidFill>
                <a:srgbClr val="D01232"/>
              </a:solidFill>
              <a:latin typeface="Avenir LT Std 55 Roman" panose="020B0703020203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942" t="1520" r="27084" b="-1520"/>
          <a:stretch/>
        </p:blipFill>
        <p:spPr>
          <a:xfrm>
            <a:off x="251520" y="4327234"/>
            <a:ext cx="2520280" cy="2270118"/>
          </a:xfrm>
          <a:prstGeom prst="hexagon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4" r="12500"/>
          <a:stretch/>
        </p:blipFill>
        <p:spPr bwMode="auto">
          <a:xfrm>
            <a:off x="251520" y="1844824"/>
            <a:ext cx="2520280" cy="2304256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alcohol violence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6" r="8893" b="4923"/>
          <a:stretch/>
        </p:blipFill>
        <p:spPr bwMode="auto">
          <a:xfrm>
            <a:off x="2339751" y="3068960"/>
            <a:ext cx="2527249" cy="2304256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6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05586" y="113635"/>
            <a:ext cx="8280858" cy="5691629"/>
          </a:xfrm>
          <a:prstGeom prst="wedgeRoundRectCallout">
            <a:avLst>
              <a:gd name="adj1" fmla="val -32713"/>
              <a:gd name="adj2" fmla="val 60804"/>
              <a:gd name="adj3" fmla="val 16667"/>
            </a:avLst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86" y="493289"/>
            <a:ext cx="8229600" cy="4647486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72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“The future depends on what you do today.”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6804248" y="5149175"/>
            <a:ext cx="10198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GB" sz="2000" dirty="0">
                <a:solidFill>
                  <a:schemeClr val="bg1"/>
                </a:solidFill>
                <a:latin typeface="Avenir LT Std 35 Light" pitchFamily="34" charset="0"/>
              </a:rPr>
              <a:t>Gandhi</a:t>
            </a:r>
            <a:endParaRPr lang="en-GB" sz="24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pic>
        <p:nvPicPr>
          <p:cNvPr id="9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0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www.endbullying.org.uk/wp-content/uploads/2015/11/Pic-3-Anti-Bullying-Pic-2015-1015x66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7" b="18462"/>
          <a:stretch/>
        </p:blipFill>
        <p:spPr bwMode="auto">
          <a:xfrm>
            <a:off x="89756" y="1143000"/>
            <a:ext cx="8964488" cy="4734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Document 3"/>
          <p:cNvSpPr/>
          <p:nvPr/>
        </p:nvSpPr>
        <p:spPr>
          <a:xfrm>
            <a:off x="0" y="0"/>
            <a:ext cx="9144000" cy="1412776"/>
          </a:xfrm>
          <a:prstGeom prst="flowChartDocument">
            <a:avLst/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5760"/>
            <a:ext cx="8172400" cy="1143000"/>
          </a:xfrm>
        </p:spPr>
        <p:txBody>
          <a:bodyPr>
            <a:normAutofit fontScale="90000"/>
          </a:bodyPr>
          <a:lstStyle/>
          <a:p>
            <a:r>
              <a:rPr lang="en-GB" sz="54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O</a:t>
            </a:r>
            <a:r>
              <a:rPr lang="en-GB" sz="54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ur School and Our Community</a:t>
            </a:r>
            <a:endParaRPr lang="en-GB" sz="5400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pic>
        <p:nvPicPr>
          <p:cNvPr id="6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Hexagon 8"/>
          <p:cNvSpPr/>
          <p:nvPr/>
        </p:nvSpPr>
        <p:spPr>
          <a:xfrm>
            <a:off x="231037" y="1844824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Hexagon 9"/>
          <p:cNvSpPr/>
          <p:nvPr/>
        </p:nvSpPr>
        <p:spPr>
          <a:xfrm>
            <a:off x="2319269" y="3068960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Hexagon 10"/>
          <p:cNvSpPr/>
          <p:nvPr/>
        </p:nvSpPr>
        <p:spPr>
          <a:xfrm>
            <a:off x="231037" y="4293096"/>
            <a:ext cx="2520280" cy="2304256"/>
          </a:xfrm>
          <a:prstGeom prst="hexagon">
            <a:avLst/>
          </a:prstGeom>
          <a:solidFill>
            <a:srgbClr val="D0123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7061" y="2581453"/>
            <a:ext cx="2124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Fights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29" y="5046275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Threats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7291" y="3867145"/>
            <a:ext cx="2124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latin typeface="Avenir LT Std 35 Light" pitchFamily="34" charset="0"/>
              </a:rPr>
              <a:t>Bullying</a:t>
            </a:r>
            <a:endParaRPr lang="en-GB" sz="4000" dirty="0">
              <a:solidFill>
                <a:schemeClr val="bg1"/>
              </a:solidFill>
              <a:latin typeface="Avenir LT Std 3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54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05586" y="113635"/>
            <a:ext cx="8280858" cy="5691629"/>
          </a:xfrm>
          <a:prstGeom prst="wedgeRoundRectCallout">
            <a:avLst>
              <a:gd name="adj1" fmla="val -32713"/>
              <a:gd name="adj2" fmla="val 60804"/>
              <a:gd name="adj3" fmla="val 16667"/>
            </a:avLst>
          </a:prstGeom>
          <a:solidFill>
            <a:srgbClr val="D0123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86" y="493289"/>
            <a:ext cx="8229600" cy="4647486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48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“</a:t>
            </a:r>
            <a:r>
              <a:rPr lang="en-GB" sz="48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Peace does not mean an absence of conflicts; differences will always be there. </a:t>
            </a:r>
          </a:p>
          <a:p>
            <a:pPr marL="0" indent="0" algn="ctr">
              <a:buNone/>
            </a:pPr>
            <a:r>
              <a:rPr lang="en-GB" sz="48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Peace </a:t>
            </a:r>
            <a:r>
              <a:rPr lang="en-GB" sz="4800" dirty="0">
                <a:solidFill>
                  <a:schemeClr val="bg1"/>
                </a:solidFill>
                <a:latin typeface="Avenir LT Std 55 Roman" panose="020B0703020203020204" pitchFamily="34" charset="0"/>
              </a:rPr>
              <a:t>means solving these differences through peaceful </a:t>
            </a:r>
            <a:r>
              <a:rPr lang="en-GB" sz="4800" dirty="0" smtClean="0">
                <a:solidFill>
                  <a:schemeClr val="bg1"/>
                </a:solidFill>
                <a:latin typeface="Avenir LT Std 55 Roman" panose="020B0703020203020204" pitchFamily="34" charset="0"/>
              </a:rPr>
              <a:t>means”</a:t>
            </a:r>
            <a:endParaRPr lang="en-GB" sz="4800" dirty="0">
              <a:solidFill>
                <a:schemeClr val="bg1"/>
              </a:solidFill>
              <a:latin typeface="Avenir LT Std 55 Roman" panose="020B07030202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83036" y="5359426"/>
            <a:ext cx="1887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GB" sz="2000" dirty="0">
                <a:solidFill>
                  <a:schemeClr val="bg1"/>
                </a:solidFill>
                <a:latin typeface="Avenir LT Std 35 Light" pitchFamily="34" charset="0"/>
              </a:rPr>
              <a:t>Dalai Lama XIV</a:t>
            </a:r>
          </a:p>
        </p:txBody>
      </p:sp>
      <p:pic>
        <p:nvPicPr>
          <p:cNvPr id="9" name="Picture 2" descr="C:\Users\User\Pictures\SAV Banner Logo-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19" r="-1"/>
          <a:stretch/>
        </p:blipFill>
        <p:spPr bwMode="auto">
          <a:xfrm>
            <a:off x="3422073" y="5877272"/>
            <a:ext cx="5721927" cy="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6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</TotalTime>
  <Words>172</Words>
  <Application>Microsoft Office PowerPoint</Application>
  <PresentationFormat>On-screen Show (4:3)</PresentationFormat>
  <Paragraphs>50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Avenir LT Std 35 Light</vt:lpstr>
      <vt:lpstr>Avenir LT Std 55 Roman</vt:lpstr>
      <vt:lpstr>Avenir LT Std 65 Medium</vt:lpstr>
      <vt:lpstr>Calibri</vt:lpstr>
      <vt:lpstr>Shadows Into Light</vt:lpstr>
      <vt:lpstr>Office Theme</vt:lpstr>
      <vt:lpstr>PowerPoint Presentation</vt:lpstr>
      <vt:lpstr>Lloyd Fouracre</vt:lpstr>
      <vt:lpstr>"I object to violence because when it appears to do good,   the good is only temporary;     </vt:lpstr>
      <vt:lpstr>Violence across the world</vt:lpstr>
      <vt:lpstr>PowerPoint Presentation</vt:lpstr>
      <vt:lpstr>Violence in the UK</vt:lpstr>
      <vt:lpstr>PowerPoint Presentation</vt:lpstr>
      <vt:lpstr>Our School and Our Community</vt:lpstr>
      <vt:lpstr>PowerPoint Presentation</vt:lpstr>
      <vt:lpstr>What can you do?</vt:lpstr>
      <vt:lpstr>Together we can</vt:lpstr>
      <vt:lpstr>In memory of   Lloyd Fouracre   who was killed in a violent attack on the 25th September 2005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Day of Non Violence</dc:title>
  <dc:creator>User</dc:creator>
  <cp:lastModifiedBy>User</cp:lastModifiedBy>
  <cp:revision>65</cp:revision>
  <dcterms:created xsi:type="dcterms:W3CDTF">2016-08-21T14:21:50Z</dcterms:created>
  <dcterms:modified xsi:type="dcterms:W3CDTF">2016-09-03T14:43:28Z</dcterms:modified>
</cp:coreProperties>
</file>